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82" r:id="rId1"/>
  </p:sldMasterIdLst>
  <p:notesMasterIdLst>
    <p:notesMasterId r:id="rId16"/>
  </p:notesMasterIdLst>
  <p:sldIdLst>
    <p:sldId id="256" r:id="rId2"/>
    <p:sldId id="257" r:id="rId3"/>
    <p:sldId id="267" r:id="rId4"/>
    <p:sldId id="258" r:id="rId5"/>
    <p:sldId id="259" r:id="rId6"/>
    <p:sldId id="260" r:id="rId7"/>
    <p:sldId id="261" r:id="rId8"/>
    <p:sldId id="262" r:id="rId9"/>
    <p:sldId id="263" r:id="rId10"/>
    <p:sldId id="264" r:id="rId11"/>
    <p:sldId id="268" r:id="rId12"/>
    <p:sldId id="269" r:id="rId13"/>
    <p:sldId id="265" r:id="rId14"/>
    <p:sldId id="266" r:id="rId15"/>
  </p:sldIdLst>
  <p:sldSz cx="14630400" cy="8229600"/>
  <p:notesSz cx="8229600" cy="14630400"/>
  <p:embeddedFontLst>
    <p:embeddedFont>
      <p:font typeface="Calisto MT" panose="02040603050505030304" pitchFamily="18" charset="0"/>
      <p:regular r:id="rId17"/>
      <p:bold r:id="rId18"/>
      <p:italic r:id="rId19"/>
      <p:boldItalic r:id="rId20"/>
    </p:embeddedFont>
    <p:embeddedFont>
      <p:font typeface="Prata" panose="020B0604020202020204" charset="0"/>
      <p:regular r:id="rId21"/>
    </p:embeddedFont>
    <p:embeddedFont>
      <p:font typeface="Raleway" pitchFamily="2" charset="0"/>
      <p:regular r:id="rId22"/>
    </p:embeddedFont>
    <p:embeddedFont>
      <p:font typeface="Wingdings 2" panose="05020102010507070707" pitchFamily="18" charset="2"/>
      <p:regular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D33E10-B44D-4C79-B18B-461BB0176749}" v="31" dt="2025-01-30T16:55:30.4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8" d="100"/>
          <a:sy n="68" d="100"/>
        </p:scale>
        <p:origin x="64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380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3A4FA-9AE8-CCFC-C966-A502E57991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F4010-3C6B-5C78-B4CD-5353FAD2EE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13CE1B-BDF5-768F-F987-67A0E5FC2E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C9EBED-070C-DB85-B431-5E490C51546D}"/>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875159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143FF-9E3A-133E-D157-1D29C04A5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CA5AF6-6EB2-8807-BDB4-542B8BD63A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B625E-B8B2-D39D-80E8-B688DACEA8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78F403-BC41-41D9-5FB9-AECCAEC5D264}"/>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240000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F0FCF-9D12-8260-C61C-42888528F2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33AC27-17AA-D9F8-CA70-27906FE6C1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50DAB-3318-4620-1B08-45CC554591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BB3AA3-25D1-F365-3ABC-5904F53051BB}"/>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476132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491D3-E22D-30A8-7784-D560363E35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3EDDF-1D59-720F-A5A6-8F13D0139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9F3A5C-CCA6-4D75-FC9F-32EE1FE397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20E723-0FFD-C12C-90F6-93261EDE964A}"/>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549680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4832" y="2123449"/>
            <a:ext cx="11328041" cy="2194561"/>
          </a:xfrm>
        </p:spPr>
        <p:txBody>
          <a:bodyPr anchor="b">
            <a:normAutofit/>
          </a:bodyPr>
          <a:lstStyle>
            <a:lvl1pPr algn="ctr">
              <a:defRPr sz="6480"/>
            </a:lvl1pPr>
          </a:lstStyle>
          <a:p>
            <a:r>
              <a:rPr lang="en-US"/>
              <a:t>Click to edit Master title style</a:t>
            </a:r>
            <a:endParaRPr lang="en-US" dirty="0"/>
          </a:p>
        </p:txBody>
      </p:sp>
      <p:sp>
        <p:nvSpPr>
          <p:cNvPr id="3" name="Subtitle 2"/>
          <p:cNvSpPr>
            <a:spLocks noGrp="1"/>
          </p:cNvSpPr>
          <p:nvPr>
            <p:ph type="subTitle" idx="1"/>
          </p:nvPr>
        </p:nvSpPr>
        <p:spPr>
          <a:xfrm>
            <a:off x="1644832" y="4318008"/>
            <a:ext cx="11328041" cy="1259840"/>
          </a:xfrm>
        </p:spPr>
        <p:txBody>
          <a:bodyPr anchor="t"/>
          <a:lstStyle>
            <a:lvl1pPr marL="0" indent="0" algn="ctr">
              <a:buNone/>
              <a:defRPr>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673985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660" y="657369"/>
            <a:ext cx="12170159" cy="4580167"/>
          </a:xfrm>
          <a:prstGeom prst="rect">
            <a:avLst/>
          </a:prstGeom>
        </p:spPr>
      </p:pic>
      <p:sp>
        <p:nvSpPr>
          <p:cNvPr id="2" name="Title 1"/>
          <p:cNvSpPr>
            <a:spLocks noGrp="1"/>
          </p:cNvSpPr>
          <p:nvPr>
            <p:ph type="title"/>
          </p:nvPr>
        </p:nvSpPr>
        <p:spPr>
          <a:xfrm>
            <a:off x="1096567" y="5478306"/>
            <a:ext cx="12426391" cy="652166"/>
          </a:xfrm>
        </p:spPr>
        <p:txBody>
          <a:bodyPr anchor="b">
            <a:normAutofit/>
          </a:bodyPr>
          <a:lstStyle>
            <a:lvl1pPr algn="ctr">
              <a:defRPr sz="3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03219" y="834012"/>
            <a:ext cx="11814415" cy="4230805"/>
          </a:xfrm>
          <a:effectLst>
            <a:outerShdw blurRad="38100" dist="25400" dir="4440000">
              <a:srgbClr val="000000">
                <a:alpha val="36000"/>
              </a:srgbClr>
            </a:outerShdw>
          </a:effectLst>
        </p:spPr>
        <p:txBody>
          <a:bodyPr anchor="t">
            <a:normAutofit/>
          </a:bodyPr>
          <a:lstStyle>
            <a:lvl1pPr marL="0" indent="0" algn="ctr">
              <a:buNone/>
              <a:defRPr sz="2400"/>
            </a:lvl1pPr>
            <a:lvl2pPr marL="548640" indent="0">
              <a:buNone/>
              <a:defRPr sz="2400"/>
            </a:lvl2pPr>
            <a:lvl3pPr marL="1097280" indent="0">
              <a:buNone/>
              <a:defRPr sz="240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4" y="6130474"/>
            <a:ext cx="12424514" cy="818966"/>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606516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4" y="730124"/>
            <a:ext cx="12424514" cy="4241213"/>
          </a:xfrm>
        </p:spPr>
        <p:txBody>
          <a:bodyPr anchor="ctr"/>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53" y="5154216"/>
            <a:ext cx="12424516" cy="1802191"/>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9943467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20"/>
            <a:ext cx="11163302" cy="3591485"/>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2064773" y="4332039"/>
            <a:ext cx="10502759" cy="639299"/>
          </a:xfrm>
        </p:spPr>
        <p:txBody>
          <a:bodyPr anchor="t">
            <a:normAutofit/>
          </a:bodyPr>
          <a:lstStyle>
            <a:lvl1pPr marL="0" indent="0" algn="r">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96553" y="5165224"/>
            <a:ext cx="12424516" cy="1787395"/>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
        <p:nvSpPr>
          <p:cNvPr id="11" name="TextBox 10"/>
          <p:cNvSpPr txBox="1"/>
          <p:nvPr/>
        </p:nvSpPr>
        <p:spPr>
          <a:xfrm>
            <a:off x="1188720" y="1061755"/>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3" name="TextBox 12"/>
          <p:cNvSpPr txBox="1"/>
          <p:nvPr/>
        </p:nvSpPr>
        <p:spPr>
          <a:xfrm>
            <a:off x="12605659" y="351391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345321340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96553" y="2552331"/>
            <a:ext cx="12424516" cy="3014202"/>
          </a:xfrm>
        </p:spPr>
        <p:txBody>
          <a:bodyPr anchor="b"/>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41" y="5580667"/>
            <a:ext cx="12422639"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4412394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96554" y="731520"/>
            <a:ext cx="12424514" cy="116454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96554"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096554"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336053"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329722"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559886"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559886"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C764DE79-268F-4C1A-8933-263129D2AF90}" type="datetimeFigureOut">
              <a:rPr lang="en-US" smtClean="0"/>
              <a:t>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824139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555" y="2181858"/>
            <a:ext cx="4007966" cy="221742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4560" y="2181858"/>
            <a:ext cx="4007966" cy="221742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3261" y="2181858"/>
            <a:ext cx="4007966" cy="2217421"/>
          </a:xfrm>
          <a:prstGeom prst="rect">
            <a:avLst/>
          </a:prstGeom>
        </p:spPr>
      </p:pic>
      <p:sp>
        <p:nvSpPr>
          <p:cNvPr id="30" name="Title 1"/>
          <p:cNvSpPr>
            <a:spLocks noGrp="1"/>
          </p:cNvSpPr>
          <p:nvPr>
            <p:ph type="title"/>
          </p:nvPr>
        </p:nvSpPr>
        <p:spPr>
          <a:xfrm>
            <a:off x="1096553" y="731520"/>
            <a:ext cx="12424516" cy="116454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96554"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221722" y="2326702"/>
            <a:ext cx="3710842" cy="1923545"/>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096554" y="5376442"/>
            <a:ext cx="3961181" cy="157300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31346"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454891" y="2326913"/>
            <a:ext cx="3710842" cy="1929797"/>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329722" y="5376441"/>
            <a:ext cx="3961181" cy="157300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560036"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690837" y="2321318"/>
            <a:ext cx="3710842" cy="192875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559886" y="5376439"/>
            <a:ext cx="3961181" cy="1573002"/>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C764DE79-268F-4C1A-8933-263129D2AF90}" type="datetimeFigureOut">
              <a:rPr lang="en-US" smtClean="0"/>
              <a:t>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2613795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1368389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79682" y="731520"/>
            <a:ext cx="2741384" cy="621792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96555" y="731520"/>
            <a:ext cx="9500246" cy="621792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0316088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243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845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2208662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1791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861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9891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6428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8535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2182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242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381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54481" y="2113281"/>
            <a:ext cx="11508660" cy="2194576"/>
          </a:xfrm>
        </p:spPr>
        <p:txBody>
          <a:bodyPr anchor="b"/>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554481" y="4307855"/>
            <a:ext cx="11508660" cy="1808465"/>
          </a:xfrm>
        </p:spPr>
        <p:txBody>
          <a:bodyPr anchor="t"/>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4477405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96555" y="2078939"/>
            <a:ext cx="6072596" cy="487050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43471" y="2078940"/>
            <a:ext cx="6077598" cy="487050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3993599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554" y="2081408"/>
            <a:ext cx="6106886" cy="4978523"/>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182" y="2081408"/>
            <a:ext cx="6106886" cy="497852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07046" y="2202305"/>
            <a:ext cx="5851613" cy="653861"/>
          </a:xfrm>
        </p:spPr>
        <p:txBody>
          <a:bodyPr anchor="b">
            <a:noAutofit/>
          </a:bodyPr>
          <a:lstStyle>
            <a:lvl1pPr marL="0" indent="0" algn="ctr">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07046" y="2856165"/>
            <a:ext cx="5851613" cy="4093276"/>
          </a:xfrm>
        </p:spPr>
        <p:txBody>
          <a:bodyPr anchor="t">
            <a:normAutofit/>
          </a:bodyPr>
          <a:lstStyle>
            <a:lvl1pPr>
              <a:defRPr sz="2160"/>
            </a:lvl1pPr>
            <a:lvl2pPr>
              <a:defRPr sz="1920"/>
            </a:lvl2pPr>
            <a:lvl3pPr>
              <a:defRPr sz="1680"/>
            </a:lvl3pPr>
            <a:lvl4pPr>
              <a:defRPr sz="1440"/>
            </a:lvl4pPr>
            <a:lvl5pPr>
              <a:defRPr sz="14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53960" y="2202305"/>
            <a:ext cx="5874396" cy="653860"/>
          </a:xfrm>
        </p:spPr>
        <p:txBody>
          <a:bodyPr anchor="b">
            <a:noAutofit/>
          </a:bodyPr>
          <a:lstStyle>
            <a:lvl1pPr marL="0" indent="0" algn="ctr">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553960" y="2856165"/>
            <a:ext cx="5874396" cy="4093276"/>
          </a:xfrm>
        </p:spPr>
        <p:txBody>
          <a:bodyPr anchor="t">
            <a:normAutofit/>
          </a:bodyPr>
          <a:lstStyle>
            <a:lvl1pPr>
              <a:defRPr sz="2160"/>
            </a:lvl1pPr>
            <a:lvl2pPr>
              <a:defRPr sz="1920"/>
            </a:lvl2pPr>
            <a:lvl3pPr>
              <a:defRPr sz="1680"/>
            </a:lvl3pPr>
            <a:lvl4pPr>
              <a:defRPr sz="1440"/>
            </a:lvl4pPr>
            <a:lvl5pPr>
              <a:defRPr sz="14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2705299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5082743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0947082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0"/>
            <a:ext cx="4448267" cy="2186302"/>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5826760" y="731520"/>
            <a:ext cx="7694309" cy="621792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96555" y="2917822"/>
            <a:ext cx="4448267" cy="4031617"/>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3057766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2398" y="731520"/>
            <a:ext cx="4300999" cy="6245798"/>
          </a:xfrm>
          <a:prstGeom prst="rect">
            <a:avLst/>
          </a:prstGeom>
        </p:spPr>
      </p:pic>
      <p:sp>
        <p:nvSpPr>
          <p:cNvPr id="2" name="Title 1"/>
          <p:cNvSpPr>
            <a:spLocks noGrp="1"/>
          </p:cNvSpPr>
          <p:nvPr>
            <p:ph type="title"/>
          </p:nvPr>
        </p:nvSpPr>
        <p:spPr>
          <a:xfrm>
            <a:off x="1096555" y="731907"/>
            <a:ext cx="7121939" cy="2195206"/>
          </a:xfrm>
        </p:spPr>
        <p:txBody>
          <a:bodyPr anchor="b">
            <a:noAutofit/>
          </a:bodyPr>
          <a:lstStyle>
            <a:lvl1pPr algn="ctr">
              <a:defRPr sz="384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31062" y="916443"/>
            <a:ext cx="3930901" cy="5895386"/>
          </a:xfr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096555" y="2927113"/>
            <a:ext cx="7121939" cy="4051361"/>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9347721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6554" y="731520"/>
            <a:ext cx="12424514" cy="116454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6554" y="2078940"/>
            <a:ext cx="12424514" cy="487050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4483" y="7059931"/>
            <a:ext cx="3291840" cy="438150"/>
          </a:xfrm>
          <a:prstGeom prst="rect">
            <a:avLst/>
          </a:prstGeom>
        </p:spPr>
        <p:txBody>
          <a:bodyPr vert="horz" lIns="91440" tIns="45720" rIns="91440" bIns="45720" rtlCol="0" anchor="ctr"/>
          <a:lstStyle>
            <a:lvl1pPr algn="r">
              <a:defRPr sz="1200">
                <a:solidFill>
                  <a:schemeClr val="tx1">
                    <a:lumMod val="95000"/>
                  </a:schemeClr>
                </a:solidFill>
                <a:effectLst>
                  <a:outerShdw blurRad="50800" dist="38100" dir="2700000" algn="tl" rotWithShape="0">
                    <a:schemeClr val="bg1">
                      <a:alpha val="43000"/>
                    </a:schemeClr>
                  </a:outerShdw>
                </a:effectLst>
              </a:defRPr>
            </a:lvl1pPr>
          </a:lstStyle>
          <a:p>
            <a:fld id="{C764DE79-268F-4C1A-8933-263129D2AF90}" type="datetimeFigureOut">
              <a:rPr lang="en-US" smtClean="0"/>
              <a:t>2/1/2025</a:t>
            </a:fld>
            <a:endParaRPr lang="en-US" dirty="0"/>
          </a:p>
        </p:txBody>
      </p:sp>
      <p:sp>
        <p:nvSpPr>
          <p:cNvPr id="5" name="Footer Placeholder 4"/>
          <p:cNvSpPr>
            <a:spLocks noGrp="1"/>
          </p:cNvSpPr>
          <p:nvPr>
            <p:ph type="ftr" sz="quarter" idx="3"/>
          </p:nvPr>
        </p:nvSpPr>
        <p:spPr>
          <a:xfrm>
            <a:off x="1096555" y="7059931"/>
            <a:ext cx="8007438" cy="438150"/>
          </a:xfrm>
          <a:prstGeom prst="rect">
            <a:avLst/>
          </a:prstGeom>
        </p:spPr>
        <p:txBody>
          <a:bodyPr vert="horz" lIns="91440" tIns="45720" rIns="91440" bIns="45720" rtlCol="0" anchor="ctr"/>
          <a:lstStyle>
            <a:lvl1pPr algn="l">
              <a:defRPr sz="12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2616814" y="7059931"/>
            <a:ext cx="904254" cy="438150"/>
          </a:xfrm>
          <a:prstGeom prst="rect">
            <a:avLst/>
          </a:prstGeom>
        </p:spPr>
        <p:txBody>
          <a:bodyPr vert="horz" lIns="91440" tIns="45720" rIns="91440" bIns="45720" rtlCol="0" anchor="ctr"/>
          <a:lstStyle>
            <a:lvl1pPr algn="r">
              <a:defRPr sz="1200">
                <a:solidFill>
                  <a:schemeClr val="tx1">
                    <a:lumMod val="95000"/>
                  </a:schemeClr>
                </a:solidFill>
                <a:effectLst>
                  <a:outerShdw blurRad="50800" dist="38100" dir="2700000" algn="tl" rotWithShape="0">
                    <a:schemeClr val="bg1">
                      <a:alpha val="43000"/>
                    </a:schemeClr>
                  </a:outerShdw>
                </a:effectLst>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794670689"/>
      </p:ext>
    </p:extLst>
  </p:cSld>
  <p:clrMap bg1="dk1" tx1="lt1" bg2="dk2" tx2="lt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Lst>
  <p:hf sldNum="0" hdr="0" ftr="0" dt="0"/>
  <p:txStyles>
    <p:titleStyle>
      <a:lvl1pPr algn="ctr" defTabSz="548640" rtl="0" eaLnBrk="1" latinLnBrk="0" hangingPunct="1">
        <a:spcBef>
          <a:spcPct val="0"/>
        </a:spcBef>
        <a:buNone/>
        <a:defRPr sz="4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367200" algn="l" defTabSz="548640" rtl="0" eaLnBrk="1" latinLnBrk="0" hangingPunct="1">
        <a:spcBef>
          <a:spcPct val="20000"/>
        </a:spcBef>
        <a:spcAft>
          <a:spcPts val="72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864000" indent="-324000" algn="l" defTabSz="548640" rtl="0" eaLnBrk="1" latinLnBrk="0" hangingPunct="1">
        <a:spcBef>
          <a:spcPct val="20000"/>
        </a:spcBef>
        <a:spcAft>
          <a:spcPts val="720"/>
        </a:spcAft>
        <a:buClr>
          <a:schemeClr val="tx2"/>
        </a:buClr>
        <a:buSzPct val="70000"/>
        <a:buFont typeface="Wingdings 2" charset="2"/>
        <a:buChar char=""/>
        <a:defRPr sz="216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231200" indent="-259200" algn="l" defTabSz="548640" rtl="0" eaLnBrk="1" latinLnBrk="0" hangingPunct="1">
        <a:spcBef>
          <a:spcPct val="20000"/>
        </a:spcBef>
        <a:spcAft>
          <a:spcPts val="720"/>
        </a:spcAft>
        <a:buClr>
          <a:schemeClr val="tx2"/>
        </a:buClr>
        <a:buSzPct val="70000"/>
        <a:buFont typeface="Wingdings 2" charset="2"/>
        <a:buChar char=""/>
        <a:defRPr sz="192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663200" indent="-25920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2008800" indent="-25920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41752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88216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34680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72744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6.xml"/><Relationship Id="rId5" Type="http://schemas.openxmlformats.org/officeDocument/2006/relationships/image" Target="../media/image23.jpg"/><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91527"/>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Zomato Bangalore Dataset Analysis – A Case Study</a:t>
            </a:r>
            <a:endParaRPr lang="en-US" sz="4450" dirty="0"/>
          </a:p>
        </p:txBody>
      </p:sp>
      <p:sp>
        <p:nvSpPr>
          <p:cNvPr id="4" name="Text 1"/>
          <p:cNvSpPr/>
          <p:nvPr/>
        </p:nvSpPr>
        <p:spPr>
          <a:xfrm>
            <a:off x="6280190" y="444924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Uncover the culinary landscape of Bangalore through data analysis. We explore Zomato's presence, restaurant trends, and customer preferences to understand this bustling food scene.</a:t>
            </a:r>
            <a:endParaRPr lang="en-US" sz="1750" dirty="0"/>
          </a:p>
        </p:txBody>
      </p:sp>
      <p:sp>
        <p:nvSpPr>
          <p:cNvPr id="6" name="TextBox 5">
            <a:extLst>
              <a:ext uri="{FF2B5EF4-FFF2-40B4-BE49-F238E27FC236}">
                <a16:creationId xmlns:a16="http://schemas.microsoft.com/office/drawing/2014/main" id="{F68F1D81-8D22-8BF9-E12E-ACCE1FEEEC3D}"/>
              </a:ext>
            </a:extLst>
          </p:cNvPr>
          <p:cNvSpPr txBox="1"/>
          <p:nvPr/>
        </p:nvSpPr>
        <p:spPr>
          <a:xfrm>
            <a:off x="11530361" y="5878117"/>
            <a:ext cx="4995746" cy="2241639"/>
          </a:xfrm>
          <a:prstGeom prst="rect">
            <a:avLst/>
          </a:prstGeom>
          <a:noFill/>
        </p:spPr>
        <p:txBody>
          <a:bodyPr wrap="square" rtlCol="0">
            <a:spAutoFit/>
          </a:bodyPr>
          <a:lstStyle/>
          <a:p>
            <a:pPr marL="12700" marR="5080">
              <a:lnSpc>
                <a:spcPct val="150000"/>
              </a:lnSpc>
              <a:spcBef>
                <a:spcPts val="95"/>
              </a:spcBef>
            </a:pPr>
            <a:r>
              <a:rPr lang="en-IN" sz="2000" spc="-140" dirty="0">
                <a:solidFill>
                  <a:schemeClr val="tx1">
                    <a:lumMod val="65000"/>
                  </a:schemeClr>
                </a:solidFill>
                <a:latin typeface="Times New Roman" panose="02020603050405020304" pitchFamily="18" charset="0"/>
                <a:cs typeface="Times New Roman" panose="02020603050405020304" pitchFamily="18" charset="0"/>
              </a:rPr>
              <a:t>Name : </a:t>
            </a:r>
            <a:r>
              <a:rPr lang="en-IN" sz="2000" spc="-340" dirty="0">
                <a:solidFill>
                  <a:schemeClr val="tx1">
                    <a:lumMod val="65000"/>
                  </a:schemeClr>
                </a:solidFill>
                <a:latin typeface="Times New Roman" panose="02020603050405020304" pitchFamily="18" charset="0"/>
                <a:cs typeface="Times New Roman" panose="02020603050405020304" pitchFamily="18" charset="0"/>
              </a:rPr>
              <a:t> </a:t>
            </a:r>
            <a:r>
              <a:rPr lang="en-IN" sz="2000" spc="-135" dirty="0">
                <a:solidFill>
                  <a:schemeClr val="tx1">
                    <a:lumMod val="65000"/>
                  </a:schemeClr>
                </a:solidFill>
                <a:latin typeface="Times New Roman" panose="02020603050405020304" pitchFamily="18" charset="0"/>
                <a:cs typeface="Times New Roman" panose="02020603050405020304" pitchFamily="18" charset="0"/>
              </a:rPr>
              <a:t>BHAVYA V</a:t>
            </a:r>
            <a:endParaRPr lang="en-IN" sz="2000" spc="110" dirty="0">
              <a:solidFill>
                <a:schemeClr val="tx1">
                  <a:lumMod val="65000"/>
                </a:schemeClr>
              </a:solidFill>
              <a:latin typeface="Times New Roman" panose="02020603050405020304" pitchFamily="18" charset="0"/>
              <a:cs typeface="Times New Roman" panose="02020603050405020304" pitchFamily="18" charset="0"/>
            </a:endParaRPr>
          </a:p>
          <a:p>
            <a:pPr marL="12700" marR="5080">
              <a:lnSpc>
                <a:spcPct val="150000"/>
              </a:lnSpc>
              <a:spcBef>
                <a:spcPts val="95"/>
              </a:spcBef>
            </a:pPr>
            <a:r>
              <a:rPr lang="en-IN" sz="2000" spc="-145" dirty="0">
                <a:solidFill>
                  <a:schemeClr val="tx1">
                    <a:lumMod val="65000"/>
                  </a:schemeClr>
                </a:solidFill>
                <a:latin typeface="Times New Roman" panose="02020603050405020304" pitchFamily="18" charset="0"/>
                <a:cs typeface="Times New Roman" panose="02020603050405020304" pitchFamily="18" charset="0"/>
              </a:rPr>
              <a:t>Department : </a:t>
            </a:r>
            <a:r>
              <a:rPr lang="en-IN" sz="2000" spc="-330" dirty="0">
                <a:solidFill>
                  <a:schemeClr val="tx1">
                    <a:lumMod val="65000"/>
                  </a:schemeClr>
                </a:solidFill>
                <a:latin typeface="Times New Roman" panose="02020603050405020304" pitchFamily="18" charset="0"/>
                <a:cs typeface="Times New Roman" panose="02020603050405020304" pitchFamily="18" charset="0"/>
              </a:rPr>
              <a:t> </a:t>
            </a:r>
            <a:r>
              <a:rPr lang="en-IN" sz="2000" spc="250" dirty="0">
                <a:solidFill>
                  <a:schemeClr val="tx1">
                    <a:lumMod val="65000"/>
                  </a:schemeClr>
                </a:solidFill>
                <a:latin typeface="Times New Roman" panose="02020603050405020304" pitchFamily="18" charset="0"/>
                <a:cs typeface="Times New Roman" panose="02020603050405020304" pitchFamily="18" charset="0"/>
              </a:rPr>
              <a:t>MCA</a:t>
            </a:r>
            <a:r>
              <a:rPr lang="en-IN" sz="2000" spc="-15" dirty="0">
                <a:solidFill>
                  <a:schemeClr val="tx1">
                    <a:lumMod val="65000"/>
                  </a:schemeClr>
                </a:solidFill>
                <a:latin typeface="Times New Roman" panose="02020603050405020304" pitchFamily="18" charset="0"/>
                <a:cs typeface="Times New Roman" panose="02020603050405020304" pitchFamily="18" charset="0"/>
              </a:rPr>
              <a:t> </a:t>
            </a:r>
            <a:r>
              <a:rPr lang="en-IN" sz="2000" spc="-10" dirty="0">
                <a:solidFill>
                  <a:schemeClr val="tx1">
                    <a:lumMod val="65000"/>
                  </a:schemeClr>
                </a:solidFill>
                <a:latin typeface="Times New Roman" panose="02020603050405020304" pitchFamily="18" charset="0"/>
                <a:cs typeface="Times New Roman" panose="02020603050405020304" pitchFamily="18" charset="0"/>
              </a:rPr>
              <a:t>(BCU) </a:t>
            </a:r>
          </a:p>
          <a:p>
            <a:pPr marL="12700" marR="5080">
              <a:lnSpc>
                <a:spcPct val="150000"/>
              </a:lnSpc>
              <a:spcBef>
                <a:spcPts val="95"/>
              </a:spcBef>
            </a:pPr>
            <a:r>
              <a:rPr lang="en-IN" sz="2000" spc="-50" dirty="0">
                <a:solidFill>
                  <a:schemeClr val="tx1">
                    <a:lumMod val="65000"/>
                  </a:schemeClr>
                </a:solidFill>
                <a:latin typeface="Times New Roman" panose="02020603050405020304" pitchFamily="18" charset="0"/>
                <a:cs typeface="Times New Roman" panose="02020603050405020304" pitchFamily="18" charset="0"/>
              </a:rPr>
              <a:t>Semester : Third</a:t>
            </a:r>
            <a:endParaRPr lang="en-IN" sz="2000" dirty="0">
              <a:solidFill>
                <a:schemeClr val="tx1">
                  <a:lumMod val="65000"/>
                </a:schemeClr>
              </a:solidFill>
              <a:latin typeface="Times New Roman" panose="02020603050405020304" pitchFamily="18" charset="0"/>
              <a:cs typeface="Times New Roman" panose="02020603050405020304" pitchFamily="18" charset="0"/>
            </a:endParaRPr>
          </a:p>
          <a:p>
            <a:pPr marL="12700">
              <a:lnSpc>
                <a:spcPct val="150000"/>
              </a:lnSpc>
            </a:pPr>
            <a:r>
              <a:rPr lang="en-IN" sz="2000" dirty="0">
                <a:solidFill>
                  <a:schemeClr val="tx1">
                    <a:lumMod val="65000"/>
                  </a:schemeClr>
                </a:solidFill>
                <a:latin typeface="Times New Roman" panose="02020603050405020304" pitchFamily="18" charset="0"/>
                <a:cs typeface="Times New Roman" panose="02020603050405020304" pitchFamily="18" charset="0"/>
              </a:rPr>
              <a:t>USN : </a:t>
            </a:r>
            <a:r>
              <a:rPr lang="en-IN" sz="2000" spc="-320" dirty="0">
                <a:solidFill>
                  <a:schemeClr val="tx1">
                    <a:lumMod val="65000"/>
                  </a:schemeClr>
                </a:solidFill>
                <a:latin typeface="Times New Roman" panose="02020603050405020304" pitchFamily="18" charset="0"/>
                <a:cs typeface="Times New Roman" panose="02020603050405020304" pitchFamily="18" charset="0"/>
              </a:rPr>
              <a:t> </a:t>
            </a:r>
            <a:r>
              <a:rPr lang="en-IN" sz="2000" spc="-10" dirty="0">
                <a:solidFill>
                  <a:schemeClr val="tx1">
                    <a:lumMod val="65000"/>
                  </a:schemeClr>
                </a:solidFill>
                <a:latin typeface="Times New Roman" panose="02020603050405020304" pitchFamily="18" charset="0"/>
                <a:cs typeface="Times New Roman" panose="02020603050405020304" pitchFamily="18" charset="0"/>
              </a:rPr>
              <a:t>P18BR23S126018</a:t>
            </a:r>
            <a:endParaRPr lang="en-IN" sz="2000" dirty="0">
              <a:solidFill>
                <a:schemeClr val="tx1">
                  <a:lumMod val="65000"/>
                </a:schemeClr>
              </a:solidFill>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992035"/>
            <a:ext cx="1277909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Insights through Graphs and Charts</a:t>
            </a:r>
            <a:endParaRPr lang="en-US" sz="4450" dirty="0"/>
          </a:p>
        </p:txBody>
      </p:sp>
      <p:pic>
        <p:nvPicPr>
          <p:cNvPr id="5" name="Image 2" descr="preencoded.png"/>
          <p:cNvPicPr>
            <a:picLocks noChangeAspect="1"/>
          </p:cNvPicPr>
          <p:nvPr/>
        </p:nvPicPr>
        <p:blipFill>
          <a:blip r:embed="rId3"/>
          <a:stretch>
            <a:fillRect/>
          </a:stretch>
        </p:blipFill>
        <p:spPr>
          <a:xfrm>
            <a:off x="9609653" y="3300412"/>
            <a:ext cx="4219218" cy="2721888"/>
          </a:xfrm>
          <a:prstGeom prst="rect">
            <a:avLst/>
          </a:prstGeom>
        </p:spPr>
      </p:pic>
      <p:pic>
        <p:nvPicPr>
          <p:cNvPr id="9" name="Picture 8">
            <a:extLst>
              <a:ext uri="{FF2B5EF4-FFF2-40B4-BE49-F238E27FC236}">
                <a16:creationId xmlns:a16="http://schemas.microsoft.com/office/drawing/2014/main" id="{C52A465A-263F-26C7-423B-B407BDF9B71D}"/>
              </a:ext>
            </a:extLst>
          </p:cNvPr>
          <p:cNvPicPr>
            <a:picLocks noChangeAspect="1"/>
          </p:cNvPicPr>
          <p:nvPr/>
        </p:nvPicPr>
        <p:blipFill>
          <a:blip r:embed="rId4"/>
          <a:stretch>
            <a:fillRect/>
          </a:stretch>
        </p:blipFill>
        <p:spPr>
          <a:xfrm>
            <a:off x="1011654" y="3457171"/>
            <a:ext cx="3438364" cy="2565129"/>
          </a:xfrm>
          <a:prstGeom prst="rect">
            <a:avLst/>
          </a:prstGeom>
        </p:spPr>
      </p:pic>
      <p:pic>
        <p:nvPicPr>
          <p:cNvPr id="11" name="Picture 10">
            <a:extLst>
              <a:ext uri="{FF2B5EF4-FFF2-40B4-BE49-F238E27FC236}">
                <a16:creationId xmlns:a16="http://schemas.microsoft.com/office/drawing/2014/main" id="{6CE7F2F6-F31B-C487-D49C-F0244E81095F}"/>
              </a:ext>
            </a:extLst>
          </p:cNvPr>
          <p:cNvPicPr>
            <a:picLocks noChangeAspect="1"/>
          </p:cNvPicPr>
          <p:nvPr/>
        </p:nvPicPr>
        <p:blipFill>
          <a:blip r:embed="rId5"/>
          <a:stretch>
            <a:fillRect/>
          </a:stretch>
        </p:blipFill>
        <p:spPr>
          <a:xfrm>
            <a:off x="5490956" y="3424699"/>
            <a:ext cx="3438365" cy="256512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53E43-A9D6-5446-ACE3-F2ED32CC7D3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5DD3F8A-FA42-0831-6D01-A6208C7C2A48}"/>
              </a:ext>
            </a:extLst>
          </p:cNvPr>
          <p:cNvSpPr/>
          <p:nvPr/>
        </p:nvSpPr>
        <p:spPr>
          <a:xfrm>
            <a:off x="693429" y="698494"/>
            <a:ext cx="12779097" cy="708779"/>
          </a:xfrm>
          <a:prstGeom prst="rect">
            <a:avLst/>
          </a:prstGeom>
          <a:noFill/>
          <a:ln/>
        </p:spPr>
        <p:txBody>
          <a:bodyPr wrap="none" lIns="0" tIns="0" rIns="0" bIns="0" rtlCol="0" anchor="t"/>
          <a:lstStyle/>
          <a:p>
            <a:pPr marL="0" indent="0">
              <a:lnSpc>
                <a:spcPts val="5550"/>
              </a:lnSpc>
              <a:buNone/>
            </a:pPr>
            <a:r>
              <a:rPr lang="en-US" sz="3200" dirty="0">
                <a:solidFill>
                  <a:srgbClr val="F2E782"/>
                </a:solidFill>
                <a:latin typeface="Prata" pitchFamily="34" charset="0"/>
              </a:rPr>
              <a:t>SHORT VIDEO</a:t>
            </a:r>
            <a:endParaRPr lang="en-US" sz="3200" dirty="0"/>
          </a:p>
        </p:txBody>
      </p:sp>
      <p:sp>
        <p:nvSpPr>
          <p:cNvPr id="4" name="TextBox 3">
            <a:extLst>
              <a:ext uri="{FF2B5EF4-FFF2-40B4-BE49-F238E27FC236}">
                <a16:creationId xmlns:a16="http://schemas.microsoft.com/office/drawing/2014/main" id="{4768802A-B089-3BCB-0624-F119138CA6D9}"/>
              </a:ext>
            </a:extLst>
          </p:cNvPr>
          <p:cNvSpPr txBox="1"/>
          <p:nvPr/>
        </p:nvSpPr>
        <p:spPr>
          <a:xfrm>
            <a:off x="3657599" y="3791635"/>
            <a:ext cx="9414933" cy="369332"/>
          </a:xfrm>
          <a:prstGeom prst="rect">
            <a:avLst/>
          </a:prstGeom>
          <a:noFill/>
        </p:spPr>
        <p:txBody>
          <a:bodyPr wrap="square">
            <a:spAutoFit/>
          </a:bodyPr>
          <a:lstStyle/>
          <a:p>
            <a:r>
              <a:rPr lang="en-IN" dirty="0"/>
              <a:t>https://drive.google.com/drive/folders/1xm8ntJZLRtW03FHPWbNG0jRwdqjMrybZ</a:t>
            </a:r>
          </a:p>
        </p:txBody>
      </p:sp>
    </p:spTree>
    <p:extLst>
      <p:ext uri="{BB962C8B-B14F-4D97-AF65-F5344CB8AC3E}">
        <p14:creationId xmlns:p14="http://schemas.microsoft.com/office/powerpoint/2010/main" val="2576941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4461-D8AE-EA74-732A-8B4FDF61425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399C9CD-7059-1D56-358F-7A3703682C24}"/>
              </a:ext>
            </a:extLst>
          </p:cNvPr>
          <p:cNvSpPr/>
          <p:nvPr/>
        </p:nvSpPr>
        <p:spPr>
          <a:xfrm>
            <a:off x="648825" y="832308"/>
            <a:ext cx="12779097" cy="708779"/>
          </a:xfrm>
          <a:prstGeom prst="rect">
            <a:avLst/>
          </a:prstGeom>
          <a:noFill/>
          <a:ln/>
        </p:spPr>
        <p:txBody>
          <a:bodyPr wrap="none" lIns="0" tIns="0" rIns="0" bIns="0" rtlCol="0" anchor="t"/>
          <a:lstStyle/>
          <a:p>
            <a:pPr marL="0" indent="0">
              <a:lnSpc>
                <a:spcPts val="5550"/>
              </a:lnSpc>
              <a:buNone/>
            </a:pPr>
            <a:r>
              <a:rPr lang="en-US" sz="3200" dirty="0">
                <a:solidFill>
                  <a:srgbClr val="F2E782"/>
                </a:solidFill>
                <a:latin typeface="Prata" pitchFamily="34" charset="0"/>
              </a:rPr>
              <a:t>IMPLEMENTATION</a:t>
            </a:r>
            <a:endParaRPr lang="en-US" sz="3200" dirty="0"/>
          </a:p>
        </p:txBody>
      </p:sp>
      <p:sp>
        <p:nvSpPr>
          <p:cNvPr id="4" name="TextBox 3">
            <a:extLst>
              <a:ext uri="{FF2B5EF4-FFF2-40B4-BE49-F238E27FC236}">
                <a16:creationId xmlns:a16="http://schemas.microsoft.com/office/drawing/2014/main" id="{A510EF83-B60F-CD9B-E123-ED6E88BF6E7D}"/>
              </a:ext>
            </a:extLst>
          </p:cNvPr>
          <p:cNvSpPr txBox="1"/>
          <p:nvPr/>
        </p:nvSpPr>
        <p:spPr>
          <a:xfrm>
            <a:off x="3657600" y="3930134"/>
            <a:ext cx="7315200" cy="369332"/>
          </a:xfrm>
          <a:prstGeom prst="rect">
            <a:avLst/>
          </a:prstGeom>
          <a:noFill/>
        </p:spPr>
        <p:txBody>
          <a:bodyPr wrap="square">
            <a:spAutoFit/>
          </a:bodyPr>
          <a:lstStyle/>
          <a:p>
            <a:r>
              <a:rPr lang="en-IN" dirty="0"/>
              <a:t>https://github.com/Bhavya173025</a:t>
            </a:r>
          </a:p>
        </p:txBody>
      </p:sp>
    </p:spTree>
    <p:extLst>
      <p:ext uri="{BB962C8B-B14F-4D97-AF65-F5344CB8AC3E}">
        <p14:creationId xmlns:p14="http://schemas.microsoft.com/office/powerpoint/2010/main" val="2965807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20447" y="566738"/>
            <a:ext cx="11279743" cy="643295"/>
          </a:xfrm>
          <a:prstGeom prst="rect">
            <a:avLst/>
          </a:prstGeom>
          <a:noFill/>
          <a:ln/>
        </p:spPr>
        <p:txBody>
          <a:bodyPr wrap="none" lIns="0" tIns="0" rIns="0" bIns="0" rtlCol="0" anchor="t"/>
          <a:lstStyle/>
          <a:p>
            <a:pPr marL="0" indent="0">
              <a:lnSpc>
                <a:spcPts val="5050"/>
              </a:lnSpc>
              <a:buNone/>
            </a:pPr>
            <a:r>
              <a:rPr lang="en-US" sz="4050" dirty="0">
                <a:solidFill>
                  <a:srgbClr val="F2E782"/>
                </a:solidFill>
                <a:latin typeface="Prata" pitchFamily="34" charset="0"/>
                <a:ea typeface="Prata" pitchFamily="34" charset="-122"/>
                <a:cs typeface="Prata" pitchFamily="34" charset="-120"/>
              </a:rPr>
              <a:t>Business Implications and Recommendations</a:t>
            </a:r>
            <a:endParaRPr lang="en-US" sz="4050" dirty="0"/>
          </a:p>
        </p:txBody>
      </p:sp>
      <p:sp>
        <p:nvSpPr>
          <p:cNvPr id="3" name="Shape 1"/>
          <p:cNvSpPr/>
          <p:nvPr/>
        </p:nvSpPr>
        <p:spPr>
          <a:xfrm>
            <a:off x="720447" y="1621750"/>
            <a:ext cx="1648658" cy="1186101"/>
          </a:xfrm>
          <a:prstGeom prst="roundRect">
            <a:avLst>
              <a:gd name="adj" fmla="val 2603"/>
            </a:avLst>
          </a:prstGeom>
          <a:solidFill>
            <a:srgbClr val="3A3B3C"/>
          </a:solidFill>
          <a:ln/>
        </p:spPr>
      </p:sp>
      <p:sp>
        <p:nvSpPr>
          <p:cNvPr id="4" name="Text 2"/>
          <p:cNvSpPr/>
          <p:nvPr/>
        </p:nvSpPr>
        <p:spPr>
          <a:xfrm>
            <a:off x="926306" y="2008942"/>
            <a:ext cx="88821" cy="411599"/>
          </a:xfrm>
          <a:prstGeom prst="rect">
            <a:avLst/>
          </a:prstGeom>
          <a:noFill/>
          <a:ln/>
        </p:spPr>
        <p:txBody>
          <a:bodyPr wrap="none" lIns="0" tIns="0" rIns="0" bIns="0" rtlCol="0" anchor="t"/>
          <a:lstStyle/>
          <a:p>
            <a:pPr marL="0" indent="0" algn="ctr">
              <a:lnSpc>
                <a:spcPts val="3200"/>
              </a:lnSpc>
              <a:buNone/>
            </a:pPr>
            <a:r>
              <a:rPr lang="en-US" sz="2000" dirty="0">
                <a:solidFill>
                  <a:srgbClr val="CFCBBF"/>
                </a:solidFill>
                <a:latin typeface="Prata" pitchFamily="34" charset="0"/>
                <a:ea typeface="Prata" pitchFamily="34" charset="-122"/>
                <a:cs typeface="Prata" pitchFamily="34" charset="-120"/>
              </a:rPr>
              <a:t>1</a:t>
            </a:r>
            <a:endParaRPr lang="en-US" sz="2000" dirty="0"/>
          </a:p>
        </p:txBody>
      </p:sp>
      <p:sp>
        <p:nvSpPr>
          <p:cNvPr id="5" name="Text 3"/>
          <p:cNvSpPr/>
          <p:nvPr/>
        </p:nvSpPr>
        <p:spPr>
          <a:xfrm>
            <a:off x="2574965" y="1827609"/>
            <a:ext cx="2673668" cy="321588"/>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Market Segmentation</a:t>
            </a:r>
            <a:endParaRPr lang="en-US" sz="2000" dirty="0"/>
          </a:p>
        </p:txBody>
      </p:sp>
      <p:sp>
        <p:nvSpPr>
          <p:cNvPr id="6" name="Text 4"/>
          <p:cNvSpPr/>
          <p:nvPr/>
        </p:nvSpPr>
        <p:spPr>
          <a:xfrm>
            <a:off x="2574965" y="2272665"/>
            <a:ext cx="8339852" cy="329327"/>
          </a:xfrm>
          <a:prstGeom prst="rect">
            <a:avLst/>
          </a:prstGeom>
          <a:noFill/>
          <a:ln/>
        </p:spPr>
        <p:txBody>
          <a:bodyPr wrap="non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Identifying specific target audiences based on cuisine preferences, pricing, and location.</a:t>
            </a:r>
            <a:endParaRPr lang="en-US" sz="1600" dirty="0"/>
          </a:p>
        </p:txBody>
      </p:sp>
      <p:sp>
        <p:nvSpPr>
          <p:cNvPr id="7" name="Shape 5"/>
          <p:cNvSpPr/>
          <p:nvPr/>
        </p:nvSpPr>
        <p:spPr>
          <a:xfrm>
            <a:off x="2471976" y="2798326"/>
            <a:ext cx="11335107" cy="11430"/>
          </a:xfrm>
          <a:prstGeom prst="roundRect">
            <a:avLst>
              <a:gd name="adj" fmla="val 270158"/>
            </a:avLst>
          </a:prstGeom>
          <a:solidFill>
            <a:srgbClr val="535455"/>
          </a:solidFill>
          <a:ln/>
        </p:spPr>
      </p:sp>
      <p:sp>
        <p:nvSpPr>
          <p:cNvPr id="8" name="Shape 6"/>
          <p:cNvSpPr/>
          <p:nvPr/>
        </p:nvSpPr>
        <p:spPr>
          <a:xfrm>
            <a:off x="720447" y="2910721"/>
            <a:ext cx="3297317" cy="1515428"/>
          </a:xfrm>
          <a:prstGeom prst="roundRect">
            <a:avLst>
              <a:gd name="adj" fmla="val 2038"/>
            </a:avLst>
          </a:prstGeom>
          <a:solidFill>
            <a:srgbClr val="3A3B3C"/>
          </a:solidFill>
          <a:ln/>
        </p:spPr>
      </p:sp>
      <p:sp>
        <p:nvSpPr>
          <p:cNvPr id="9" name="Text 7"/>
          <p:cNvSpPr/>
          <p:nvPr/>
        </p:nvSpPr>
        <p:spPr>
          <a:xfrm>
            <a:off x="926306" y="3462576"/>
            <a:ext cx="157758" cy="411599"/>
          </a:xfrm>
          <a:prstGeom prst="rect">
            <a:avLst/>
          </a:prstGeom>
          <a:noFill/>
          <a:ln/>
        </p:spPr>
        <p:txBody>
          <a:bodyPr wrap="none" lIns="0" tIns="0" rIns="0" bIns="0" rtlCol="0" anchor="t"/>
          <a:lstStyle/>
          <a:p>
            <a:pPr marL="0" indent="0" algn="ctr">
              <a:lnSpc>
                <a:spcPts val="3200"/>
              </a:lnSpc>
              <a:buNone/>
            </a:pPr>
            <a:r>
              <a:rPr lang="en-US" sz="2000" dirty="0">
                <a:solidFill>
                  <a:srgbClr val="CFCBBF"/>
                </a:solidFill>
                <a:latin typeface="Prata" pitchFamily="34" charset="0"/>
                <a:ea typeface="Prata" pitchFamily="34" charset="-122"/>
                <a:cs typeface="Prata" pitchFamily="34" charset="-120"/>
              </a:rPr>
              <a:t>2</a:t>
            </a:r>
            <a:endParaRPr lang="en-US" sz="2000" dirty="0"/>
          </a:p>
        </p:txBody>
      </p:sp>
      <p:sp>
        <p:nvSpPr>
          <p:cNvPr id="10" name="Text 8"/>
          <p:cNvSpPr/>
          <p:nvPr/>
        </p:nvSpPr>
        <p:spPr>
          <a:xfrm>
            <a:off x="4223623" y="3116580"/>
            <a:ext cx="2580323" cy="321588"/>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Competitive Analysis</a:t>
            </a:r>
            <a:endParaRPr lang="en-US" sz="2000" dirty="0"/>
          </a:p>
        </p:txBody>
      </p:sp>
      <p:sp>
        <p:nvSpPr>
          <p:cNvPr id="11" name="Text 9"/>
          <p:cNvSpPr/>
          <p:nvPr/>
        </p:nvSpPr>
        <p:spPr>
          <a:xfrm>
            <a:off x="4223623" y="3561636"/>
            <a:ext cx="9480471" cy="658654"/>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Analyzing competitors, their strengths and weaknesses, and identifying opportunities for differentiation.</a:t>
            </a:r>
            <a:endParaRPr lang="en-US" sz="1600" dirty="0"/>
          </a:p>
        </p:txBody>
      </p:sp>
      <p:sp>
        <p:nvSpPr>
          <p:cNvPr id="12" name="Shape 10"/>
          <p:cNvSpPr/>
          <p:nvPr/>
        </p:nvSpPr>
        <p:spPr>
          <a:xfrm>
            <a:off x="4120634" y="4416623"/>
            <a:ext cx="9686449" cy="11430"/>
          </a:xfrm>
          <a:prstGeom prst="roundRect">
            <a:avLst>
              <a:gd name="adj" fmla="val 270158"/>
            </a:avLst>
          </a:prstGeom>
          <a:solidFill>
            <a:srgbClr val="535455"/>
          </a:solidFill>
          <a:ln/>
        </p:spPr>
      </p:sp>
      <p:sp>
        <p:nvSpPr>
          <p:cNvPr id="13" name="Shape 11"/>
          <p:cNvSpPr/>
          <p:nvPr/>
        </p:nvSpPr>
        <p:spPr>
          <a:xfrm>
            <a:off x="720447" y="4529018"/>
            <a:ext cx="4945975" cy="1515428"/>
          </a:xfrm>
          <a:prstGeom prst="roundRect">
            <a:avLst>
              <a:gd name="adj" fmla="val 2038"/>
            </a:avLst>
          </a:prstGeom>
          <a:solidFill>
            <a:srgbClr val="3A3B3C"/>
          </a:solidFill>
          <a:ln/>
        </p:spPr>
      </p:sp>
      <p:sp>
        <p:nvSpPr>
          <p:cNvPr id="14" name="Text 12"/>
          <p:cNvSpPr/>
          <p:nvPr/>
        </p:nvSpPr>
        <p:spPr>
          <a:xfrm>
            <a:off x="926306" y="5080873"/>
            <a:ext cx="159544" cy="411599"/>
          </a:xfrm>
          <a:prstGeom prst="rect">
            <a:avLst/>
          </a:prstGeom>
          <a:noFill/>
          <a:ln/>
        </p:spPr>
        <p:txBody>
          <a:bodyPr wrap="none" lIns="0" tIns="0" rIns="0" bIns="0" rtlCol="0" anchor="t"/>
          <a:lstStyle/>
          <a:p>
            <a:pPr marL="0" indent="0" algn="ctr">
              <a:lnSpc>
                <a:spcPts val="3200"/>
              </a:lnSpc>
              <a:buNone/>
            </a:pPr>
            <a:r>
              <a:rPr lang="en-US" sz="2000" dirty="0">
                <a:solidFill>
                  <a:srgbClr val="CFCBBF"/>
                </a:solidFill>
                <a:latin typeface="Prata" pitchFamily="34" charset="0"/>
                <a:ea typeface="Prata" pitchFamily="34" charset="-122"/>
                <a:cs typeface="Prata" pitchFamily="34" charset="-120"/>
              </a:rPr>
              <a:t>3</a:t>
            </a:r>
            <a:endParaRPr lang="en-US" sz="2000" dirty="0"/>
          </a:p>
        </p:txBody>
      </p:sp>
      <p:sp>
        <p:nvSpPr>
          <p:cNvPr id="15" name="Text 13"/>
          <p:cNvSpPr/>
          <p:nvPr/>
        </p:nvSpPr>
        <p:spPr>
          <a:xfrm>
            <a:off x="5872282" y="4734878"/>
            <a:ext cx="2573179" cy="321588"/>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Marketing Strategies</a:t>
            </a:r>
            <a:endParaRPr lang="en-US" sz="2000" dirty="0"/>
          </a:p>
        </p:txBody>
      </p:sp>
      <p:sp>
        <p:nvSpPr>
          <p:cNvPr id="16" name="Text 14"/>
          <p:cNvSpPr/>
          <p:nvPr/>
        </p:nvSpPr>
        <p:spPr>
          <a:xfrm>
            <a:off x="5872282" y="5179933"/>
            <a:ext cx="7831812" cy="658654"/>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Developing effective marketing campaigns based on insights into customer preferences and trends.</a:t>
            </a:r>
            <a:endParaRPr lang="en-US" sz="1600" dirty="0"/>
          </a:p>
        </p:txBody>
      </p:sp>
      <p:sp>
        <p:nvSpPr>
          <p:cNvPr id="17" name="Shape 15"/>
          <p:cNvSpPr/>
          <p:nvPr/>
        </p:nvSpPr>
        <p:spPr>
          <a:xfrm>
            <a:off x="5769293" y="6034921"/>
            <a:ext cx="8037790" cy="11430"/>
          </a:xfrm>
          <a:prstGeom prst="roundRect">
            <a:avLst>
              <a:gd name="adj" fmla="val 270158"/>
            </a:avLst>
          </a:prstGeom>
          <a:solidFill>
            <a:srgbClr val="535455"/>
          </a:solidFill>
          <a:ln/>
        </p:spPr>
      </p:sp>
      <p:sp>
        <p:nvSpPr>
          <p:cNvPr id="18" name="Shape 16"/>
          <p:cNvSpPr/>
          <p:nvPr/>
        </p:nvSpPr>
        <p:spPr>
          <a:xfrm>
            <a:off x="720447" y="6147316"/>
            <a:ext cx="6594753" cy="1515428"/>
          </a:xfrm>
          <a:prstGeom prst="roundRect">
            <a:avLst>
              <a:gd name="adj" fmla="val 2038"/>
            </a:avLst>
          </a:prstGeom>
          <a:solidFill>
            <a:srgbClr val="3A3B3C"/>
          </a:solidFill>
          <a:ln/>
        </p:spPr>
      </p:sp>
      <p:sp>
        <p:nvSpPr>
          <p:cNvPr id="19" name="Text 17"/>
          <p:cNvSpPr/>
          <p:nvPr/>
        </p:nvSpPr>
        <p:spPr>
          <a:xfrm>
            <a:off x="926306" y="6699171"/>
            <a:ext cx="150495" cy="411599"/>
          </a:xfrm>
          <a:prstGeom prst="rect">
            <a:avLst/>
          </a:prstGeom>
          <a:noFill/>
          <a:ln/>
        </p:spPr>
        <p:txBody>
          <a:bodyPr wrap="none" lIns="0" tIns="0" rIns="0" bIns="0" rtlCol="0" anchor="t"/>
          <a:lstStyle/>
          <a:p>
            <a:pPr marL="0" indent="0" algn="ctr">
              <a:lnSpc>
                <a:spcPts val="3200"/>
              </a:lnSpc>
              <a:buNone/>
            </a:pPr>
            <a:r>
              <a:rPr lang="en-US" sz="2000" dirty="0">
                <a:solidFill>
                  <a:srgbClr val="CFCBBF"/>
                </a:solidFill>
                <a:latin typeface="Prata" pitchFamily="34" charset="0"/>
                <a:ea typeface="Prata" pitchFamily="34" charset="-122"/>
                <a:cs typeface="Prata" pitchFamily="34" charset="-120"/>
              </a:rPr>
              <a:t>4</a:t>
            </a:r>
            <a:endParaRPr lang="en-US" sz="2000" dirty="0"/>
          </a:p>
        </p:txBody>
      </p:sp>
      <p:sp>
        <p:nvSpPr>
          <p:cNvPr id="20" name="Text 18"/>
          <p:cNvSpPr/>
          <p:nvPr/>
        </p:nvSpPr>
        <p:spPr>
          <a:xfrm>
            <a:off x="7521059" y="6353175"/>
            <a:ext cx="3125510" cy="321588"/>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Expansion Opportunities</a:t>
            </a:r>
            <a:endParaRPr lang="en-US" sz="2000" dirty="0"/>
          </a:p>
        </p:txBody>
      </p:sp>
      <p:sp>
        <p:nvSpPr>
          <p:cNvPr id="21" name="Text 19"/>
          <p:cNvSpPr/>
          <p:nvPr/>
        </p:nvSpPr>
        <p:spPr>
          <a:xfrm>
            <a:off x="7521059" y="6798231"/>
            <a:ext cx="6183035" cy="658654"/>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Identifying new areas for restaurant expansion and growth based on data-driven insights.</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AC3DC-B542-119E-D4DC-7568701D68A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18C432A-AE49-8230-0185-D07F469387B5}"/>
              </a:ext>
            </a:extLst>
          </p:cNvPr>
          <p:cNvSpPr/>
          <p:nvPr/>
        </p:nvSpPr>
        <p:spPr>
          <a:xfrm>
            <a:off x="4757189" y="888385"/>
            <a:ext cx="11279743" cy="643295"/>
          </a:xfrm>
          <a:prstGeom prst="rect">
            <a:avLst/>
          </a:prstGeom>
          <a:noFill/>
          <a:ln/>
        </p:spPr>
        <p:txBody>
          <a:bodyPr wrap="none" lIns="0" tIns="0" rIns="0" bIns="0" rtlCol="0" anchor="t"/>
          <a:lstStyle/>
          <a:p>
            <a:pPr marL="0" indent="0">
              <a:lnSpc>
                <a:spcPts val="5050"/>
              </a:lnSpc>
              <a:buNone/>
            </a:pPr>
            <a:r>
              <a:rPr lang="en-US" sz="4050" dirty="0">
                <a:solidFill>
                  <a:srgbClr val="F2E782"/>
                </a:solidFill>
                <a:latin typeface="Prata" pitchFamily="34" charset="0"/>
              </a:rPr>
              <a:t>CONCLUSION</a:t>
            </a:r>
            <a:endParaRPr lang="en-US" sz="4050" dirty="0"/>
          </a:p>
        </p:txBody>
      </p:sp>
      <p:sp>
        <p:nvSpPr>
          <p:cNvPr id="7" name="Shape 5">
            <a:extLst>
              <a:ext uri="{FF2B5EF4-FFF2-40B4-BE49-F238E27FC236}">
                <a16:creationId xmlns:a16="http://schemas.microsoft.com/office/drawing/2014/main" id="{398C7209-3242-990B-745D-2C597F484A57}"/>
              </a:ext>
            </a:extLst>
          </p:cNvPr>
          <p:cNvSpPr/>
          <p:nvPr/>
        </p:nvSpPr>
        <p:spPr>
          <a:xfrm>
            <a:off x="1535274" y="1672053"/>
            <a:ext cx="11335107" cy="11430"/>
          </a:xfrm>
          <a:prstGeom prst="roundRect">
            <a:avLst>
              <a:gd name="adj" fmla="val 270158"/>
            </a:avLst>
          </a:prstGeom>
          <a:solidFill>
            <a:srgbClr val="535455"/>
          </a:solidFill>
          <a:ln/>
        </p:spPr>
      </p:sp>
      <p:sp>
        <p:nvSpPr>
          <p:cNvPr id="9" name="Text 7">
            <a:extLst>
              <a:ext uri="{FF2B5EF4-FFF2-40B4-BE49-F238E27FC236}">
                <a16:creationId xmlns:a16="http://schemas.microsoft.com/office/drawing/2014/main" id="{04F4F28C-BCE7-1504-D83D-978D9D1757F6}"/>
              </a:ext>
            </a:extLst>
          </p:cNvPr>
          <p:cNvSpPr/>
          <p:nvPr/>
        </p:nvSpPr>
        <p:spPr>
          <a:xfrm>
            <a:off x="926306" y="3462576"/>
            <a:ext cx="157758" cy="411599"/>
          </a:xfrm>
          <a:prstGeom prst="rect">
            <a:avLst/>
          </a:prstGeom>
          <a:noFill/>
          <a:ln/>
        </p:spPr>
        <p:txBody>
          <a:bodyPr wrap="none" lIns="0" tIns="0" rIns="0" bIns="0" rtlCol="0" anchor="t"/>
          <a:lstStyle/>
          <a:p>
            <a:pPr marL="0" indent="0" algn="ctr">
              <a:lnSpc>
                <a:spcPts val="3200"/>
              </a:lnSpc>
              <a:buNone/>
            </a:pPr>
            <a:endParaRPr lang="en-US" sz="2000" dirty="0"/>
          </a:p>
        </p:txBody>
      </p:sp>
      <p:sp>
        <p:nvSpPr>
          <p:cNvPr id="14" name="Text 12">
            <a:extLst>
              <a:ext uri="{FF2B5EF4-FFF2-40B4-BE49-F238E27FC236}">
                <a16:creationId xmlns:a16="http://schemas.microsoft.com/office/drawing/2014/main" id="{68947BB1-2D85-D8A5-D7E4-29488C40C130}"/>
              </a:ext>
            </a:extLst>
          </p:cNvPr>
          <p:cNvSpPr/>
          <p:nvPr/>
        </p:nvSpPr>
        <p:spPr>
          <a:xfrm>
            <a:off x="926306" y="5080873"/>
            <a:ext cx="159544" cy="411599"/>
          </a:xfrm>
          <a:prstGeom prst="rect">
            <a:avLst/>
          </a:prstGeom>
          <a:noFill/>
          <a:ln/>
        </p:spPr>
        <p:txBody>
          <a:bodyPr wrap="none" lIns="0" tIns="0" rIns="0" bIns="0" rtlCol="0" anchor="t"/>
          <a:lstStyle/>
          <a:p>
            <a:pPr marL="0" indent="0" algn="ctr">
              <a:lnSpc>
                <a:spcPts val="3200"/>
              </a:lnSpc>
              <a:buNone/>
            </a:pPr>
            <a:endParaRPr lang="en-US" sz="2000" dirty="0"/>
          </a:p>
        </p:txBody>
      </p:sp>
      <p:sp>
        <p:nvSpPr>
          <p:cNvPr id="19" name="Text 17">
            <a:extLst>
              <a:ext uri="{FF2B5EF4-FFF2-40B4-BE49-F238E27FC236}">
                <a16:creationId xmlns:a16="http://schemas.microsoft.com/office/drawing/2014/main" id="{18F26684-8FE5-236A-B028-DC4A00707395}"/>
              </a:ext>
            </a:extLst>
          </p:cNvPr>
          <p:cNvSpPr/>
          <p:nvPr/>
        </p:nvSpPr>
        <p:spPr>
          <a:xfrm>
            <a:off x="926306" y="6699171"/>
            <a:ext cx="150495" cy="411599"/>
          </a:xfrm>
          <a:prstGeom prst="rect">
            <a:avLst/>
          </a:prstGeom>
          <a:noFill/>
          <a:ln/>
        </p:spPr>
        <p:txBody>
          <a:bodyPr wrap="none" lIns="0" tIns="0" rIns="0" bIns="0" rtlCol="0" anchor="t"/>
          <a:lstStyle/>
          <a:p>
            <a:pPr marL="0" indent="0" algn="ctr">
              <a:lnSpc>
                <a:spcPts val="3200"/>
              </a:lnSpc>
              <a:buNone/>
            </a:pPr>
            <a:endParaRPr lang="en-US" sz="2000" dirty="0"/>
          </a:p>
        </p:txBody>
      </p:sp>
      <p:sp>
        <p:nvSpPr>
          <p:cNvPr id="22" name="TextBox 21">
            <a:extLst>
              <a:ext uri="{FF2B5EF4-FFF2-40B4-BE49-F238E27FC236}">
                <a16:creationId xmlns:a16="http://schemas.microsoft.com/office/drawing/2014/main" id="{DB7BB64A-3614-9B8C-9D66-A071B486CC84}"/>
              </a:ext>
            </a:extLst>
          </p:cNvPr>
          <p:cNvSpPr txBox="1"/>
          <p:nvPr/>
        </p:nvSpPr>
        <p:spPr>
          <a:xfrm>
            <a:off x="1535274" y="2029522"/>
            <a:ext cx="11335107" cy="5539978"/>
          </a:xfrm>
          <a:prstGeom prst="rect">
            <a:avLst/>
          </a:prstGeom>
          <a:noFill/>
        </p:spPr>
        <p:txBody>
          <a:bodyPr wrap="square" rtlCol="0">
            <a:spAutoFit/>
          </a:bodyPr>
          <a:lstStyle/>
          <a:p>
            <a:r>
              <a:rPr lang="en-US" sz="2400" dirty="0">
                <a:solidFill>
                  <a:schemeClr val="bg2">
                    <a:lumMod val="25000"/>
                    <a:lumOff val="75000"/>
                  </a:schemeClr>
                </a:solidFill>
              </a:rPr>
              <a:t>The analysis of the Zomato Bangalore dataset provides valuable insights into the restaurant landscape of the city. Key findings indicate that restaurant distribution is concentrated in prime locations, with certain cuisines being more popular than others. Pricing plays a crucial role in customer ratings, with mid-range restaurants often receiving better reviews compared to extremely high-end or budget options.</a:t>
            </a:r>
          </a:p>
          <a:p>
            <a:r>
              <a:rPr lang="en-US" sz="2400" dirty="0">
                <a:solidFill>
                  <a:schemeClr val="bg2">
                    <a:lumMod val="25000"/>
                    <a:lumOff val="75000"/>
                  </a:schemeClr>
                </a:solidFill>
              </a:rPr>
              <a:t>From a business perspective, these insights can help restaurant owners optimize their pricing strategies, location choices, and menu offerings to attract more customers. Zomato can also use this data to enhance its recommendation algorithms and marketing efforts.</a:t>
            </a:r>
          </a:p>
          <a:p>
            <a:r>
              <a:rPr lang="en-US" sz="2400" dirty="0">
                <a:solidFill>
                  <a:schemeClr val="bg2">
                    <a:lumMod val="25000"/>
                    <a:lumOff val="75000"/>
                  </a:schemeClr>
                </a:solidFill>
              </a:rPr>
              <a:t>However, the study has limitations, such as missing data points and potential biases in customer reviews. Future research could involve real-time data analysis and integration of user behavior trends for deeper insights.</a:t>
            </a:r>
          </a:p>
          <a:p>
            <a:r>
              <a:rPr lang="en-US" sz="2400" dirty="0">
                <a:solidFill>
                  <a:schemeClr val="bg2">
                    <a:lumMod val="25000"/>
                    <a:lumOff val="75000"/>
                  </a:schemeClr>
                </a:solidFill>
              </a:rPr>
              <a:t>Overall, data-driven decision-making in the food industry can significantly improve customer experience, operational efficiency, and business growth</a:t>
            </a:r>
          </a:p>
          <a:p>
            <a:endParaRPr lang="en-IN" dirty="0"/>
          </a:p>
        </p:txBody>
      </p:sp>
    </p:spTree>
    <p:extLst>
      <p:ext uri="{BB962C8B-B14F-4D97-AF65-F5344CB8AC3E}">
        <p14:creationId xmlns:p14="http://schemas.microsoft.com/office/powerpoint/2010/main" val="582010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61214"/>
            <a:ext cx="12922568"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rPr>
              <a:t>AGENDA</a:t>
            </a:r>
            <a:endParaRPr lang="en-US" sz="4450" dirty="0"/>
          </a:p>
        </p:txBody>
      </p:sp>
      <p:sp>
        <p:nvSpPr>
          <p:cNvPr id="3" name="Text 1"/>
          <p:cNvSpPr/>
          <p:nvPr/>
        </p:nvSpPr>
        <p:spPr>
          <a:xfrm>
            <a:off x="682277" y="2025457"/>
            <a:ext cx="2849880"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7" name="TextBox 6">
            <a:extLst>
              <a:ext uri="{FF2B5EF4-FFF2-40B4-BE49-F238E27FC236}">
                <a16:creationId xmlns:a16="http://schemas.microsoft.com/office/drawing/2014/main" id="{E4009C93-2C84-6E57-41D2-8F772DB83DB5}"/>
              </a:ext>
            </a:extLst>
          </p:cNvPr>
          <p:cNvSpPr txBox="1"/>
          <p:nvPr/>
        </p:nvSpPr>
        <p:spPr>
          <a:xfrm>
            <a:off x="682277" y="2202622"/>
            <a:ext cx="12665732" cy="4062651"/>
          </a:xfrm>
          <a:prstGeom prst="rect">
            <a:avLst/>
          </a:prstGeom>
          <a:noFill/>
        </p:spPr>
        <p:txBody>
          <a:bodyPr wrap="square" rtlCol="0">
            <a:spAutoFit/>
          </a:bodyPr>
          <a:lstStyle/>
          <a:p>
            <a:pPr>
              <a:lnSpc>
                <a:spcPct val="150000"/>
              </a:lnSpc>
            </a:pPr>
            <a:r>
              <a:rPr lang="en-US" sz="2000" dirty="0">
                <a:solidFill>
                  <a:schemeClr val="bg2">
                    <a:lumMod val="25000"/>
                    <a:lumOff val="75000"/>
                  </a:schemeClr>
                </a:solidFill>
              </a:rPr>
              <a:t>1. INTRODUCTION</a:t>
            </a:r>
          </a:p>
          <a:p>
            <a:pPr>
              <a:lnSpc>
                <a:spcPct val="150000"/>
              </a:lnSpc>
            </a:pPr>
            <a:r>
              <a:rPr lang="en-US" sz="2000" dirty="0">
                <a:solidFill>
                  <a:schemeClr val="bg2">
                    <a:lumMod val="25000"/>
                    <a:lumOff val="75000"/>
                  </a:schemeClr>
                </a:solidFill>
                <a:latin typeface="Prata" pitchFamily="34" charset="0"/>
                <a:ea typeface="Prata" pitchFamily="34" charset="-122"/>
                <a:cs typeface="Prata" pitchFamily="34" charset="-120"/>
              </a:rPr>
              <a:t>2. Overview of the Dataset</a:t>
            </a:r>
            <a:endParaRPr lang="en-US" sz="2000" dirty="0">
              <a:solidFill>
                <a:schemeClr val="bg2">
                  <a:lumMod val="25000"/>
                  <a:lumOff val="75000"/>
                </a:schemeClr>
              </a:solidFill>
            </a:endParaRPr>
          </a:p>
          <a:p>
            <a:pPr>
              <a:lnSpc>
                <a:spcPct val="150000"/>
              </a:lnSpc>
            </a:pPr>
            <a:r>
              <a:rPr lang="en-US" sz="2000" dirty="0">
                <a:solidFill>
                  <a:schemeClr val="bg2">
                    <a:lumMod val="25000"/>
                    <a:lumOff val="75000"/>
                  </a:schemeClr>
                </a:solidFill>
                <a:latin typeface="Prata" pitchFamily="34" charset="0"/>
                <a:ea typeface="Prata" pitchFamily="34" charset="-122"/>
                <a:cs typeface="Prata" pitchFamily="34" charset="-120"/>
              </a:rPr>
              <a:t>3. Data Cleaning and Preprocessing</a:t>
            </a:r>
            <a:endParaRPr lang="en-US" sz="2000" dirty="0">
              <a:solidFill>
                <a:schemeClr val="bg2">
                  <a:lumMod val="25000"/>
                  <a:lumOff val="75000"/>
                </a:schemeClr>
              </a:solidFill>
            </a:endParaRPr>
          </a:p>
          <a:p>
            <a:pPr>
              <a:lnSpc>
                <a:spcPct val="150000"/>
              </a:lnSpc>
            </a:pPr>
            <a:r>
              <a:rPr lang="en-US" sz="2000" dirty="0">
                <a:solidFill>
                  <a:schemeClr val="bg2">
                    <a:lumMod val="25000"/>
                    <a:lumOff val="75000"/>
                  </a:schemeClr>
                </a:solidFill>
                <a:latin typeface="Prata" pitchFamily="34" charset="0"/>
                <a:ea typeface="Prata" pitchFamily="34" charset="-122"/>
                <a:cs typeface="Prata" pitchFamily="34" charset="-120"/>
              </a:rPr>
              <a:t>4. Analyzing</a:t>
            </a:r>
          </a:p>
          <a:p>
            <a:pPr>
              <a:lnSpc>
                <a:spcPct val="150000"/>
              </a:lnSpc>
            </a:pPr>
            <a:r>
              <a:rPr lang="en-US" sz="2000" dirty="0">
                <a:solidFill>
                  <a:schemeClr val="bg2">
                    <a:lumMod val="25000"/>
                    <a:lumOff val="75000"/>
                  </a:schemeClr>
                </a:solidFill>
                <a:latin typeface="Prata" pitchFamily="34" charset="0"/>
                <a:ea typeface="Prata" pitchFamily="34" charset="-122"/>
                <a:cs typeface="Prata" pitchFamily="34" charset="-120"/>
              </a:rPr>
              <a:t>5. Examining Pricing Trends Across Restaurants</a:t>
            </a:r>
          </a:p>
          <a:p>
            <a:pPr>
              <a:lnSpc>
                <a:spcPct val="150000"/>
              </a:lnSpc>
            </a:pPr>
            <a:r>
              <a:rPr lang="en-US" sz="2000" dirty="0">
                <a:solidFill>
                  <a:schemeClr val="bg2">
                    <a:lumMod val="25000"/>
                    <a:lumOff val="75000"/>
                  </a:schemeClr>
                </a:solidFill>
                <a:latin typeface="Prata" pitchFamily="34" charset="0"/>
                <a:ea typeface="Prata" pitchFamily="34" charset="-122"/>
                <a:cs typeface="Prata" pitchFamily="34" charset="-120"/>
              </a:rPr>
              <a:t>6. Graphs and Charts</a:t>
            </a:r>
            <a:endParaRPr lang="en-US" sz="2000" dirty="0">
              <a:solidFill>
                <a:schemeClr val="bg2">
                  <a:lumMod val="25000"/>
                  <a:lumOff val="75000"/>
                </a:schemeClr>
              </a:solidFill>
            </a:endParaRPr>
          </a:p>
          <a:p>
            <a:pPr>
              <a:lnSpc>
                <a:spcPct val="150000"/>
              </a:lnSpc>
            </a:pPr>
            <a:r>
              <a:rPr lang="en-US" sz="2000" dirty="0">
                <a:solidFill>
                  <a:schemeClr val="bg2">
                    <a:lumMod val="25000"/>
                    <a:lumOff val="75000"/>
                  </a:schemeClr>
                </a:solidFill>
                <a:latin typeface="Prata" pitchFamily="34" charset="0"/>
                <a:ea typeface="Prata" pitchFamily="34" charset="-122"/>
                <a:cs typeface="Prata" pitchFamily="34" charset="-120"/>
              </a:rPr>
              <a:t>7. Implications and Recommendations</a:t>
            </a:r>
          </a:p>
          <a:p>
            <a:pPr>
              <a:lnSpc>
                <a:spcPct val="150000"/>
              </a:lnSpc>
            </a:pPr>
            <a:r>
              <a:rPr lang="en-US" sz="2000" dirty="0">
                <a:solidFill>
                  <a:schemeClr val="bg2">
                    <a:lumMod val="25000"/>
                    <a:lumOff val="75000"/>
                  </a:schemeClr>
                </a:solidFill>
                <a:latin typeface="Prata" pitchFamily="34" charset="0"/>
              </a:rPr>
              <a:t>8. CONCLUSION</a:t>
            </a:r>
            <a:endParaRPr lang="en-US" sz="2000" dirty="0">
              <a:solidFill>
                <a:schemeClr val="bg2">
                  <a:lumMod val="25000"/>
                  <a:lumOff val="75000"/>
                </a:schemeClr>
              </a:solidFill>
            </a:endParaRP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584F5-787B-0A81-3937-245A06842F8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D3CDB39-473D-97A7-2317-429A400EE306}"/>
              </a:ext>
            </a:extLst>
          </p:cNvPr>
          <p:cNvSpPr/>
          <p:nvPr/>
        </p:nvSpPr>
        <p:spPr>
          <a:xfrm>
            <a:off x="793790" y="2177058"/>
            <a:ext cx="12922568"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Introduction to Zomato's Presence in Bangalore</a:t>
            </a:r>
            <a:endParaRPr lang="en-US" sz="4450" dirty="0"/>
          </a:p>
        </p:txBody>
      </p:sp>
      <p:sp>
        <p:nvSpPr>
          <p:cNvPr id="3" name="Text 1">
            <a:extLst>
              <a:ext uri="{FF2B5EF4-FFF2-40B4-BE49-F238E27FC236}">
                <a16:creationId xmlns:a16="http://schemas.microsoft.com/office/drawing/2014/main" id="{359BB8FD-6A64-E782-4430-1569A4152B54}"/>
              </a:ext>
            </a:extLst>
          </p:cNvPr>
          <p:cNvSpPr/>
          <p:nvPr/>
        </p:nvSpPr>
        <p:spPr>
          <a:xfrm>
            <a:off x="793790" y="3452813"/>
            <a:ext cx="2849880"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Zomato in Bangalore</a:t>
            </a:r>
            <a:endParaRPr lang="en-US" sz="2200" dirty="0"/>
          </a:p>
        </p:txBody>
      </p:sp>
      <p:sp>
        <p:nvSpPr>
          <p:cNvPr id="4" name="Text 2">
            <a:extLst>
              <a:ext uri="{FF2B5EF4-FFF2-40B4-BE49-F238E27FC236}">
                <a16:creationId xmlns:a16="http://schemas.microsoft.com/office/drawing/2014/main" id="{FCE9202B-915D-8FEE-0F12-3FE7A0F23E05}"/>
              </a:ext>
            </a:extLst>
          </p:cNvPr>
          <p:cNvSpPr/>
          <p:nvPr/>
        </p:nvSpPr>
        <p:spPr>
          <a:xfrm>
            <a:off x="793790" y="4033957"/>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Bangalore, a city known for its tech hub and diverse population, boasts a flourishing food scene. Zomato, a leading online food delivery platform, plays a significant role in connecting food enthusiasts with restaurants across the city.</a:t>
            </a:r>
            <a:endParaRPr lang="en-US" sz="1750" dirty="0"/>
          </a:p>
        </p:txBody>
      </p:sp>
      <p:sp>
        <p:nvSpPr>
          <p:cNvPr id="5" name="Text 3">
            <a:extLst>
              <a:ext uri="{FF2B5EF4-FFF2-40B4-BE49-F238E27FC236}">
                <a16:creationId xmlns:a16="http://schemas.microsoft.com/office/drawing/2014/main" id="{8093F896-23DC-EA9B-B804-786BCF10F9C3}"/>
              </a:ext>
            </a:extLst>
          </p:cNvPr>
          <p:cNvSpPr/>
          <p:nvPr/>
        </p:nvSpPr>
        <p:spPr>
          <a:xfrm>
            <a:off x="7599521"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Data Source</a:t>
            </a:r>
            <a:endParaRPr lang="en-US" sz="2200" dirty="0"/>
          </a:p>
        </p:txBody>
      </p:sp>
      <p:sp>
        <p:nvSpPr>
          <p:cNvPr id="6" name="Text 4">
            <a:extLst>
              <a:ext uri="{FF2B5EF4-FFF2-40B4-BE49-F238E27FC236}">
                <a16:creationId xmlns:a16="http://schemas.microsoft.com/office/drawing/2014/main" id="{84212E74-862F-ACA3-9135-3D91280F599F}"/>
              </a:ext>
            </a:extLst>
          </p:cNvPr>
          <p:cNvSpPr/>
          <p:nvPr/>
        </p:nvSpPr>
        <p:spPr>
          <a:xfrm>
            <a:off x="7599521" y="4033957"/>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Our analysis leverages a comprehensive dataset of restaurants listed on Zomato in Bangalore. This dataset provides valuable insights into the types of cuisines, pricing, locations, and customer ratings.</a:t>
            </a:r>
            <a:endParaRPr lang="en-US" sz="1750" dirty="0"/>
          </a:p>
        </p:txBody>
      </p:sp>
    </p:spTree>
    <p:extLst>
      <p:ext uri="{BB962C8B-B14F-4D97-AF65-F5344CB8AC3E}">
        <p14:creationId xmlns:p14="http://schemas.microsoft.com/office/powerpoint/2010/main" val="2035588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62658"/>
            <a:ext cx="651117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Overview of the Dataset</a:t>
            </a:r>
            <a:endParaRPr lang="en-US" sz="4450" dirty="0"/>
          </a:p>
        </p:txBody>
      </p:sp>
      <p:sp>
        <p:nvSpPr>
          <p:cNvPr id="4" name="Shape 1"/>
          <p:cNvSpPr/>
          <p:nvPr/>
        </p:nvSpPr>
        <p:spPr>
          <a:xfrm>
            <a:off x="793790" y="2311598"/>
            <a:ext cx="3664863" cy="2758559"/>
          </a:xfrm>
          <a:prstGeom prst="roundRect">
            <a:avLst>
              <a:gd name="adj" fmla="val 1233"/>
            </a:avLst>
          </a:prstGeom>
          <a:solidFill>
            <a:srgbClr val="3A3B3C"/>
          </a:solidFill>
          <a:ln/>
        </p:spPr>
      </p:sp>
      <p:sp>
        <p:nvSpPr>
          <p:cNvPr id="5" name="Text 2"/>
          <p:cNvSpPr/>
          <p:nvPr/>
        </p:nvSpPr>
        <p:spPr>
          <a:xfrm>
            <a:off x="1020604" y="2538413"/>
            <a:ext cx="3204448"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Restaurant Information</a:t>
            </a:r>
            <a:endParaRPr lang="en-US" sz="2200" dirty="0"/>
          </a:p>
        </p:txBody>
      </p:sp>
      <p:sp>
        <p:nvSpPr>
          <p:cNvPr id="6" name="Text 3"/>
          <p:cNvSpPr/>
          <p:nvPr/>
        </p:nvSpPr>
        <p:spPr>
          <a:xfrm>
            <a:off x="1020604" y="3028831"/>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dataset includes details about each restaurant, such as name, address, location, cuisine type, average cost, and ratings.</a:t>
            </a:r>
            <a:endParaRPr lang="en-US" sz="1750" dirty="0"/>
          </a:p>
        </p:txBody>
      </p:sp>
      <p:sp>
        <p:nvSpPr>
          <p:cNvPr id="7" name="Shape 4"/>
          <p:cNvSpPr/>
          <p:nvPr/>
        </p:nvSpPr>
        <p:spPr>
          <a:xfrm>
            <a:off x="4685467" y="2311598"/>
            <a:ext cx="3664863" cy="2758559"/>
          </a:xfrm>
          <a:prstGeom prst="roundRect">
            <a:avLst>
              <a:gd name="adj" fmla="val 1233"/>
            </a:avLst>
          </a:prstGeom>
          <a:solidFill>
            <a:srgbClr val="3A3B3C"/>
          </a:solidFill>
          <a:ln/>
        </p:spPr>
      </p:sp>
      <p:sp>
        <p:nvSpPr>
          <p:cNvPr id="8" name="Text 5"/>
          <p:cNvSpPr/>
          <p:nvPr/>
        </p:nvSpPr>
        <p:spPr>
          <a:xfrm>
            <a:off x="4912281" y="25384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User Reviews</a:t>
            </a:r>
            <a:endParaRPr lang="en-US" sz="2200" dirty="0"/>
          </a:p>
        </p:txBody>
      </p:sp>
      <p:sp>
        <p:nvSpPr>
          <p:cNvPr id="9" name="Text 6"/>
          <p:cNvSpPr/>
          <p:nvPr/>
        </p:nvSpPr>
        <p:spPr>
          <a:xfrm>
            <a:off x="4912281" y="3028831"/>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 reviews provide valuable feedback on the dining experience, including ratings, comments, and specific recommendations.</a:t>
            </a:r>
            <a:endParaRPr lang="en-US" sz="1750" dirty="0"/>
          </a:p>
        </p:txBody>
      </p:sp>
      <p:sp>
        <p:nvSpPr>
          <p:cNvPr id="10" name="Shape 7"/>
          <p:cNvSpPr/>
          <p:nvPr/>
        </p:nvSpPr>
        <p:spPr>
          <a:xfrm>
            <a:off x="793790" y="5296972"/>
            <a:ext cx="7556421" cy="1669852"/>
          </a:xfrm>
          <a:prstGeom prst="roundRect">
            <a:avLst>
              <a:gd name="adj" fmla="val 2038"/>
            </a:avLst>
          </a:prstGeom>
          <a:solidFill>
            <a:srgbClr val="3A3B3C"/>
          </a:solidFill>
          <a:ln/>
        </p:spPr>
      </p:sp>
      <p:sp>
        <p:nvSpPr>
          <p:cNvPr id="11" name="Text 8"/>
          <p:cNvSpPr/>
          <p:nvPr/>
        </p:nvSpPr>
        <p:spPr>
          <a:xfrm>
            <a:off x="1020604" y="552378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Operational Data</a:t>
            </a:r>
            <a:endParaRPr lang="en-US" sz="2200" dirty="0"/>
          </a:p>
        </p:txBody>
      </p:sp>
      <p:sp>
        <p:nvSpPr>
          <p:cNvPr id="12" name="Text 9"/>
          <p:cNvSpPr/>
          <p:nvPr/>
        </p:nvSpPr>
        <p:spPr>
          <a:xfrm>
            <a:off x="1020604" y="6014204"/>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dataset also contains operational information like restaurant hours, contact details, and online ordering availability.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785723" y="357902"/>
            <a:ext cx="5486400" cy="8229600"/>
          </a:xfrm>
          <a:prstGeom prst="rect">
            <a:avLst/>
          </a:prstGeom>
        </p:spPr>
      </p:pic>
      <p:sp>
        <p:nvSpPr>
          <p:cNvPr id="3" name="Text 0"/>
          <p:cNvSpPr/>
          <p:nvPr/>
        </p:nvSpPr>
        <p:spPr>
          <a:xfrm>
            <a:off x="6226135" y="750689"/>
            <a:ext cx="7664529" cy="1320879"/>
          </a:xfrm>
          <a:prstGeom prst="rect">
            <a:avLst/>
          </a:prstGeom>
          <a:noFill/>
          <a:ln/>
        </p:spPr>
        <p:txBody>
          <a:bodyPr wrap="square" lIns="0" tIns="0" rIns="0" bIns="0" rtlCol="0" anchor="t"/>
          <a:lstStyle/>
          <a:p>
            <a:pPr marL="0" indent="0">
              <a:lnSpc>
                <a:spcPts val="5200"/>
              </a:lnSpc>
              <a:buNone/>
            </a:pPr>
            <a:r>
              <a:rPr lang="en-US" sz="4150" dirty="0">
                <a:solidFill>
                  <a:srgbClr val="F2E782"/>
                </a:solidFill>
                <a:latin typeface="Prata" pitchFamily="34" charset="0"/>
                <a:ea typeface="Prata" pitchFamily="34" charset="-122"/>
                <a:cs typeface="Prata" pitchFamily="34" charset="-120"/>
              </a:rPr>
              <a:t>Data Cleaning and Preprocessing</a:t>
            </a:r>
            <a:endParaRPr lang="en-US" sz="4150" dirty="0"/>
          </a:p>
        </p:txBody>
      </p:sp>
      <p:sp>
        <p:nvSpPr>
          <p:cNvPr id="4" name="Shape 1"/>
          <p:cNvSpPr/>
          <p:nvPr/>
        </p:nvSpPr>
        <p:spPr>
          <a:xfrm>
            <a:off x="6531650" y="2388513"/>
            <a:ext cx="22860" cy="5090398"/>
          </a:xfrm>
          <a:prstGeom prst="roundRect">
            <a:avLst>
              <a:gd name="adj" fmla="val 138692"/>
            </a:avLst>
          </a:prstGeom>
          <a:solidFill>
            <a:srgbClr val="535455"/>
          </a:solidFill>
          <a:ln/>
        </p:spPr>
      </p:sp>
      <p:sp>
        <p:nvSpPr>
          <p:cNvPr id="5" name="Shape 2"/>
          <p:cNvSpPr/>
          <p:nvPr/>
        </p:nvSpPr>
        <p:spPr>
          <a:xfrm>
            <a:off x="6757988" y="2852618"/>
            <a:ext cx="739735" cy="22860"/>
          </a:xfrm>
          <a:prstGeom prst="roundRect">
            <a:avLst>
              <a:gd name="adj" fmla="val 138692"/>
            </a:avLst>
          </a:prstGeom>
          <a:solidFill>
            <a:srgbClr val="535455"/>
          </a:solidFill>
          <a:ln/>
        </p:spPr>
      </p:sp>
      <p:sp>
        <p:nvSpPr>
          <p:cNvPr id="6" name="Shape 3"/>
          <p:cNvSpPr/>
          <p:nvPr/>
        </p:nvSpPr>
        <p:spPr>
          <a:xfrm>
            <a:off x="6305312" y="2626281"/>
            <a:ext cx="475536" cy="475536"/>
          </a:xfrm>
          <a:prstGeom prst="roundRect">
            <a:avLst>
              <a:gd name="adj" fmla="val 6667"/>
            </a:avLst>
          </a:prstGeom>
          <a:solidFill>
            <a:srgbClr val="3A3B3C"/>
          </a:solidFill>
          <a:ln/>
        </p:spPr>
      </p:sp>
      <p:sp>
        <p:nvSpPr>
          <p:cNvPr id="7" name="Text 4"/>
          <p:cNvSpPr/>
          <p:nvPr/>
        </p:nvSpPr>
        <p:spPr>
          <a:xfrm>
            <a:off x="6488311" y="2705457"/>
            <a:ext cx="109418" cy="317063"/>
          </a:xfrm>
          <a:prstGeom prst="rect">
            <a:avLst/>
          </a:prstGeom>
          <a:noFill/>
          <a:ln/>
        </p:spPr>
        <p:txBody>
          <a:bodyPr wrap="none" lIns="0" tIns="0" rIns="0" bIns="0" rtlCol="0" anchor="t"/>
          <a:lstStyle/>
          <a:p>
            <a:pPr marL="0" indent="0" algn="ctr">
              <a:lnSpc>
                <a:spcPts val="2450"/>
              </a:lnSpc>
              <a:buNone/>
            </a:pPr>
            <a:r>
              <a:rPr lang="en-US" sz="2450" dirty="0">
                <a:solidFill>
                  <a:srgbClr val="CFCBBF"/>
                </a:solidFill>
                <a:latin typeface="Prata" pitchFamily="34" charset="0"/>
                <a:ea typeface="Prata" pitchFamily="34" charset="-122"/>
                <a:cs typeface="Prata" pitchFamily="34" charset="-120"/>
              </a:rPr>
              <a:t>1</a:t>
            </a:r>
            <a:endParaRPr lang="en-US" sz="2450" dirty="0"/>
          </a:p>
        </p:txBody>
      </p:sp>
      <p:sp>
        <p:nvSpPr>
          <p:cNvPr id="8" name="Text 5"/>
          <p:cNvSpPr/>
          <p:nvPr/>
        </p:nvSpPr>
        <p:spPr>
          <a:xfrm>
            <a:off x="7705487" y="2599849"/>
            <a:ext cx="3107531" cy="330160"/>
          </a:xfrm>
          <a:prstGeom prst="rect">
            <a:avLst/>
          </a:prstGeom>
          <a:noFill/>
          <a:ln/>
        </p:spPr>
        <p:txBody>
          <a:bodyPr wrap="none" lIns="0" tIns="0" rIns="0" bIns="0" rtlCol="0" anchor="t"/>
          <a:lstStyle/>
          <a:p>
            <a:pPr marL="0" indent="0" algn="l">
              <a:lnSpc>
                <a:spcPts val="2600"/>
              </a:lnSpc>
              <a:buNone/>
            </a:pPr>
            <a:r>
              <a:rPr lang="en-US" sz="2050" dirty="0">
                <a:solidFill>
                  <a:srgbClr val="CFCBBF"/>
                </a:solidFill>
                <a:latin typeface="Prata" pitchFamily="34" charset="0"/>
                <a:ea typeface="Prata" pitchFamily="34" charset="-122"/>
                <a:cs typeface="Prata" pitchFamily="34" charset="-120"/>
              </a:rPr>
              <a:t>Handling Missing Values</a:t>
            </a:r>
            <a:endParaRPr lang="en-US" sz="2050" dirty="0"/>
          </a:p>
        </p:txBody>
      </p:sp>
      <p:sp>
        <p:nvSpPr>
          <p:cNvPr id="9" name="Text 6"/>
          <p:cNvSpPr/>
          <p:nvPr/>
        </p:nvSpPr>
        <p:spPr>
          <a:xfrm>
            <a:off x="7705487" y="3056811"/>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CFCBBF"/>
                </a:solidFill>
                <a:latin typeface="Raleway" pitchFamily="34" charset="0"/>
                <a:ea typeface="Raleway" pitchFamily="34" charset="-122"/>
                <a:cs typeface="Raleway" pitchFamily="34" charset="-120"/>
              </a:rPr>
              <a:t>Addressing missing data points through imputation or removal to ensure data integrity and accuracy.</a:t>
            </a:r>
            <a:endParaRPr lang="en-US" sz="1650" dirty="0"/>
          </a:p>
        </p:txBody>
      </p:sp>
      <p:sp>
        <p:nvSpPr>
          <p:cNvPr id="10" name="Shape 7"/>
          <p:cNvSpPr/>
          <p:nvPr/>
        </p:nvSpPr>
        <p:spPr>
          <a:xfrm>
            <a:off x="6757988" y="4619863"/>
            <a:ext cx="739735" cy="22860"/>
          </a:xfrm>
          <a:prstGeom prst="roundRect">
            <a:avLst>
              <a:gd name="adj" fmla="val 138692"/>
            </a:avLst>
          </a:prstGeom>
          <a:solidFill>
            <a:srgbClr val="535455"/>
          </a:solidFill>
          <a:ln/>
        </p:spPr>
      </p:sp>
      <p:sp>
        <p:nvSpPr>
          <p:cNvPr id="11" name="Shape 8"/>
          <p:cNvSpPr/>
          <p:nvPr/>
        </p:nvSpPr>
        <p:spPr>
          <a:xfrm>
            <a:off x="6305312" y="4393525"/>
            <a:ext cx="475536" cy="475536"/>
          </a:xfrm>
          <a:prstGeom prst="roundRect">
            <a:avLst>
              <a:gd name="adj" fmla="val 6667"/>
            </a:avLst>
          </a:prstGeom>
          <a:solidFill>
            <a:srgbClr val="3A3B3C"/>
          </a:solidFill>
          <a:ln/>
        </p:spPr>
      </p:sp>
      <p:sp>
        <p:nvSpPr>
          <p:cNvPr id="12" name="Text 9"/>
          <p:cNvSpPr/>
          <p:nvPr/>
        </p:nvSpPr>
        <p:spPr>
          <a:xfrm>
            <a:off x="6445925" y="4472702"/>
            <a:ext cx="194310" cy="317063"/>
          </a:xfrm>
          <a:prstGeom prst="rect">
            <a:avLst/>
          </a:prstGeom>
          <a:noFill/>
          <a:ln/>
        </p:spPr>
        <p:txBody>
          <a:bodyPr wrap="none" lIns="0" tIns="0" rIns="0" bIns="0" rtlCol="0" anchor="t"/>
          <a:lstStyle/>
          <a:p>
            <a:pPr marL="0" indent="0" algn="ctr">
              <a:lnSpc>
                <a:spcPts val="2450"/>
              </a:lnSpc>
              <a:buNone/>
            </a:pPr>
            <a:r>
              <a:rPr lang="en-US" sz="2450" dirty="0">
                <a:solidFill>
                  <a:srgbClr val="CFCBBF"/>
                </a:solidFill>
                <a:latin typeface="Prata" pitchFamily="34" charset="0"/>
                <a:ea typeface="Prata" pitchFamily="34" charset="-122"/>
                <a:cs typeface="Prata" pitchFamily="34" charset="-120"/>
              </a:rPr>
              <a:t>2</a:t>
            </a:r>
            <a:endParaRPr lang="en-US" sz="2450" dirty="0"/>
          </a:p>
        </p:txBody>
      </p:sp>
      <p:sp>
        <p:nvSpPr>
          <p:cNvPr id="13" name="Text 10"/>
          <p:cNvSpPr/>
          <p:nvPr/>
        </p:nvSpPr>
        <p:spPr>
          <a:xfrm>
            <a:off x="7705487" y="4367093"/>
            <a:ext cx="2725341" cy="330160"/>
          </a:xfrm>
          <a:prstGeom prst="rect">
            <a:avLst/>
          </a:prstGeom>
          <a:noFill/>
          <a:ln/>
        </p:spPr>
        <p:txBody>
          <a:bodyPr wrap="none" lIns="0" tIns="0" rIns="0" bIns="0" rtlCol="0" anchor="t"/>
          <a:lstStyle/>
          <a:p>
            <a:pPr marL="0" indent="0" algn="l">
              <a:lnSpc>
                <a:spcPts val="2600"/>
              </a:lnSpc>
              <a:buNone/>
            </a:pPr>
            <a:r>
              <a:rPr lang="en-US" sz="2050" dirty="0">
                <a:solidFill>
                  <a:srgbClr val="CFCBBF"/>
                </a:solidFill>
                <a:latin typeface="Prata" pitchFamily="34" charset="0"/>
                <a:ea typeface="Prata" pitchFamily="34" charset="-122"/>
                <a:cs typeface="Prata" pitchFamily="34" charset="-120"/>
              </a:rPr>
              <a:t>Data Standardization</a:t>
            </a:r>
            <a:endParaRPr lang="en-US" sz="2050" dirty="0"/>
          </a:p>
        </p:txBody>
      </p:sp>
      <p:sp>
        <p:nvSpPr>
          <p:cNvPr id="14" name="Text 11"/>
          <p:cNvSpPr/>
          <p:nvPr/>
        </p:nvSpPr>
        <p:spPr>
          <a:xfrm>
            <a:off x="7705487" y="4824055"/>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CFCBBF"/>
                </a:solidFill>
                <a:latin typeface="Raleway" pitchFamily="34" charset="0"/>
                <a:ea typeface="Raleway" pitchFamily="34" charset="-122"/>
                <a:cs typeface="Raleway" pitchFamily="34" charset="-120"/>
              </a:rPr>
              <a:t>Standardizing data formats, units, and scales for consistent analysis and comparison.</a:t>
            </a:r>
            <a:endParaRPr lang="en-US" sz="1650" dirty="0"/>
          </a:p>
        </p:txBody>
      </p:sp>
      <p:sp>
        <p:nvSpPr>
          <p:cNvPr id="15" name="Shape 12"/>
          <p:cNvSpPr/>
          <p:nvPr/>
        </p:nvSpPr>
        <p:spPr>
          <a:xfrm>
            <a:off x="6757988" y="6387108"/>
            <a:ext cx="739735" cy="22860"/>
          </a:xfrm>
          <a:prstGeom prst="roundRect">
            <a:avLst>
              <a:gd name="adj" fmla="val 138692"/>
            </a:avLst>
          </a:prstGeom>
          <a:solidFill>
            <a:srgbClr val="535455"/>
          </a:solidFill>
          <a:ln/>
        </p:spPr>
      </p:sp>
      <p:sp>
        <p:nvSpPr>
          <p:cNvPr id="16" name="Shape 13"/>
          <p:cNvSpPr/>
          <p:nvPr/>
        </p:nvSpPr>
        <p:spPr>
          <a:xfrm>
            <a:off x="6305312" y="6160770"/>
            <a:ext cx="475536" cy="475536"/>
          </a:xfrm>
          <a:prstGeom prst="roundRect">
            <a:avLst>
              <a:gd name="adj" fmla="val 6667"/>
            </a:avLst>
          </a:prstGeom>
          <a:solidFill>
            <a:srgbClr val="3A3B3C"/>
          </a:solidFill>
          <a:ln/>
        </p:spPr>
      </p:sp>
      <p:sp>
        <p:nvSpPr>
          <p:cNvPr id="17" name="Text 14"/>
          <p:cNvSpPr/>
          <p:nvPr/>
        </p:nvSpPr>
        <p:spPr>
          <a:xfrm>
            <a:off x="6444734" y="6239947"/>
            <a:ext cx="196572" cy="317063"/>
          </a:xfrm>
          <a:prstGeom prst="rect">
            <a:avLst/>
          </a:prstGeom>
          <a:noFill/>
          <a:ln/>
        </p:spPr>
        <p:txBody>
          <a:bodyPr wrap="none" lIns="0" tIns="0" rIns="0" bIns="0" rtlCol="0" anchor="t"/>
          <a:lstStyle/>
          <a:p>
            <a:pPr marL="0" indent="0" algn="ctr">
              <a:lnSpc>
                <a:spcPts val="2450"/>
              </a:lnSpc>
              <a:buNone/>
            </a:pPr>
            <a:r>
              <a:rPr lang="en-US" sz="2450" dirty="0">
                <a:solidFill>
                  <a:srgbClr val="CFCBBF"/>
                </a:solidFill>
                <a:latin typeface="Prata" pitchFamily="34" charset="0"/>
                <a:ea typeface="Prata" pitchFamily="34" charset="-122"/>
                <a:cs typeface="Prata" pitchFamily="34" charset="-120"/>
              </a:rPr>
              <a:t>3</a:t>
            </a:r>
            <a:endParaRPr lang="en-US" sz="2450" dirty="0"/>
          </a:p>
        </p:txBody>
      </p:sp>
      <p:sp>
        <p:nvSpPr>
          <p:cNvPr id="18" name="Text 15"/>
          <p:cNvSpPr/>
          <p:nvPr/>
        </p:nvSpPr>
        <p:spPr>
          <a:xfrm>
            <a:off x="7705487" y="6134338"/>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CFCBBF"/>
                </a:solidFill>
                <a:latin typeface="Prata" pitchFamily="34" charset="0"/>
                <a:ea typeface="Prata" pitchFamily="34" charset="-122"/>
                <a:cs typeface="Prata" pitchFamily="34" charset="-120"/>
              </a:rPr>
              <a:t>Feature Engineering</a:t>
            </a:r>
            <a:endParaRPr lang="en-US" sz="2050" dirty="0"/>
          </a:p>
        </p:txBody>
      </p:sp>
      <p:sp>
        <p:nvSpPr>
          <p:cNvPr id="19" name="Text 16"/>
          <p:cNvSpPr/>
          <p:nvPr/>
        </p:nvSpPr>
        <p:spPr>
          <a:xfrm>
            <a:off x="7705487" y="6591300"/>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CFCBBF"/>
                </a:solidFill>
                <a:latin typeface="Raleway" pitchFamily="34" charset="0"/>
                <a:ea typeface="Raleway" pitchFamily="34" charset="-122"/>
                <a:cs typeface="Raleway" pitchFamily="34" charset="-120"/>
              </a:rPr>
              <a:t>Deriving new features from existing data, such as creating location clusters or analyzing sentiment from reviews.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67972"/>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Analyzing Restaurant Distribution by Location</a:t>
            </a:r>
            <a:endParaRPr lang="en-US" sz="4450" dirty="0"/>
          </a:p>
        </p:txBody>
      </p:sp>
      <p:pic>
        <p:nvPicPr>
          <p:cNvPr id="4" name="Image 1" descr="preencoded.png"/>
          <p:cNvPicPr>
            <a:picLocks noChangeAspect="1"/>
          </p:cNvPicPr>
          <p:nvPr/>
        </p:nvPicPr>
        <p:blipFill>
          <a:blip r:embed="rId4"/>
          <a:stretch>
            <a:fillRect/>
          </a:stretch>
        </p:blipFill>
        <p:spPr>
          <a:xfrm>
            <a:off x="793790" y="3625691"/>
            <a:ext cx="566976" cy="566976"/>
          </a:xfrm>
          <a:prstGeom prst="rect">
            <a:avLst/>
          </a:prstGeom>
        </p:spPr>
      </p:pic>
      <p:sp>
        <p:nvSpPr>
          <p:cNvPr id="5" name="Text 1"/>
          <p:cNvSpPr/>
          <p:nvPr/>
        </p:nvSpPr>
        <p:spPr>
          <a:xfrm>
            <a:off x="793790" y="441948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Location Clusters</a:t>
            </a:r>
            <a:endParaRPr lang="en-US" sz="2200" dirty="0"/>
          </a:p>
        </p:txBody>
      </p:sp>
      <p:sp>
        <p:nvSpPr>
          <p:cNvPr id="6" name="Text 2"/>
          <p:cNvSpPr/>
          <p:nvPr/>
        </p:nvSpPr>
        <p:spPr>
          <a:xfrm>
            <a:off x="793790" y="4909899"/>
            <a:ext cx="3608070"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Identifying high-density areas for restaurants and analyzing trends in specific neighborhoods.</a:t>
            </a:r>
            <a:endParaRPr lang="en-US" sz="1750" dirty="0"/>
          </a:p>
        </p:txBody>
      </p:sp>
      <p:pic>
        <p:nvPicPr>
          <p:cNvPr id="7" name="Image 2" descr="preencoded.png"/>
          <p:cNvPicPr>
            <a:picLocks noChangeAspect="1"/>
          </p:cNvPicPr>
          <p:nvPr/>
        </p:nvPicPr>
        <p:blipFill>
          <a:blip r:embed="rId5"/>
          <a:stretch>
            <a:fillRect/>
          </a:stretch>
        </p:blipFill>
        <p:spPr>
          <a:xfrm>
            <a:off x="4742021" y="3625691"/>
            <a:ext cx="566976" cy="566976"/>
          </a:xfrm>
          <a:prstGeom prst="rect">
            <a:avLst/>
          </a:prstGeom>
        </p:spPr>
      </p:pic>
      <p:sp>
        <p:nvSpPr>
          <p:cNvPr id="8" name="Text 3"/>
          <p:cNvSpPr/>
          <p:nvPr/>
        </p:nvSpPr>
        <p:spPr>
          <a:xfrm>
            <a:off x="4742021" y="441948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Geographic Analysis</a:t>
            </a:r>
            <a:endParaRPr lang="en-US" sz="2200" dirty="0"/>
          </a:p>
        </p:txBody>
      </p:sp>
      <p:sp>
        <p:nvSpPr>
          <p:cNvPr id="9" name="Text 4"/>
          <p:cNvSpPr/>
          <p:nvPr/>
        </p:nvSpPr>
        <p:spPr>
          <a:xfrm>
            <a:off x="4742021" y="4909899"/>
            <a:ext cx="3608189" cy="1451610"/>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Exploring the distribution of restaurants across different zones and pinpointing areas with potential for expansion.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5683" y="554593"/>
            <a:ext cx="8341162" cy="630079"/>
          </a:xfrm>
          <a:prstGeom prst="rect">
            <a:avLst/>
          </a:prstGeom>
          <a:noFill/>
          <a:ln/>
        </p:spPr>
        <p:txBody>
          <a:bodyPr wrap="none" lIns="0" tIns="0" rIns="0" bIns="0" rtlCol="0" anchor="t"/>
          <a:lstStyle/>
          <a:p>
            <a:pPr marL="0" indent="0">
              <a:lnSpc>
                <a:spcPts val="4950"/>
              </a:lnSpc>
              <a:buNone/>
            </a:pPr>
            <a:r>
              <a:rPr lang="en-US" sz="3950" dirty="0">
                <a:solidFill>
                  <a:srgbClr val="F2E782"/>
                </a:solidFill>
                <a:latin typeface="Prata" pitchFamily="34" charset="0"/>
                <a:ea typeface="Prata" pitchFamily="34" charset="-122"/>
                <a:cs typeface="Prata" pitchFamily="34" charset="-120"/>
              </a:rPr>
              <a:t>Exploring the Diversity of Cuisines</a:t>
            </a:r>
            <a:endParaRPr lang="en-US" sz="3950" dirty="0"/>
          </a:p>
        </p:txBody>
      </p:sp>
      <p:pic>
        <p:nvPicPr>
          <p:cNvPr id="3" name="Image 0" descr="preencoded.png"/>
          <p:cNvPicPr>
            <a:picLocks noChangeAspect="1"/>
          </p:cNvPicPr>
          <p:nvPr/>
        </p:nvPicPr>
        <p:blipFill>
          <a:blip r:embed="rId3"/>
          <a:stretch>
            <a:fillRect/>
          </a:stretch>
        </p:blipFill>
        <p:spPr>
          <a:xfrm>
            <a:off x="3192423" y="1587818"/>
            <a:ext cx="1635800" cy="1483995"/>
          </a:xfrm>
          <a:prstGeom prst="rect">
            <a:avLst/>
          </a:prstGeom>
        </p:spPr>
      </p:pic>
      <p:sp>
        <p:nvSpPr>
          <p:cNvPr id="4" name="Text 1"/>
          <p:cNvSpPr/>
          <p:nvPr/>
        </p:nvSpPr>
        <p:spPr>
          <a:xfrm>
            <a:off x="3966805" y="2320409"/>
            <a:ext cx="87035" cy="403265"/>
          </a:xfrm>
          <a:prstGeom prst="rect">
            <a:avLst/>
          </a:prstGeom>
          <a:noFill/>
          <a:ln/>
        </p:spPr>
        <p:txBody>
          <a:bodyPr wrap="none" lIns="0" tIns="0" rIns="0" bIns="0" rtlCol="0" anchor="t"/>
          <a:lstStyle/>
          <a:p>
            <a:pPr marL="0" indent="0" algn="ctr">
              <a:lnSpc>
                <a:spcPts val="3150"/>
              </a:lnSpc>
              <a:buNone/>
            </a:pPr>
            <a:r>
              <a:rPr lang="en-US" sz="1950" dirty="0">
                <a:solidFill>
                  <a:srgbClr val="CFCBBF"/>
                </a:solidFill>
                <a:latin typeface="Prata" pitchFamily="34" charset="0"/>
                <a:ea typeface="Prata" pitchFamily="34" charset="-122"/>
                <a:cs typeface="Prata" pitchFamily="34" charset="-120"/>
              </a:rPr>
              <a:t>1</a:t>
            </a:r>
            <a:endParaRPr lang="en-US" sz="1950" dirty="0"/>
          </a:p>
        </p:txBody>
      </p:sp>
      <p:sp>
        <p:nvSpPr>
          <p:cNvPr id="5" name="Text 2"/>
          <p:cNvSpPr/>
          <p:nvPr/>
        </p:nvSpPr>
        <p:spPr>
          <a:xfrm>
            <a:off x="5029795" y="2172295"/>
            <a:ext cx="1554004" cy="315039"/>
          </a:xfrm>
          <a:prstGeom prst="rect">
            <a:avLst/>
          </a:prstGeom>
          <a:noFill/>
          <a:ln/>
        </p:spPr>
        <p:txBody>
          <a:bodyPr wrap="none" lIns="0" tIns="0" rIns="0" bIns="0" rtlCol="0" anchor="t"/>
          <a:lstStyle/>
          <a:p>
            <a:pPr marL="0" indent="0" algn="l">
              <a:lnSpc>
                <a:spcPts val="2450"/>
              </a:lnSpc>
              <a:buNone/>
            </a:pPr>
            <a:r>
              <a:rPr lang="en-US" sz="1950" dirty="0">
                <a:solidFill>
                  <a:srgbClr val="CFCBBF"/>
                </a:solidFill>
                <a:latin typeface="Prata" pitchFamily="34" charset="0"/>
                <a:ea typeface="Prata" pitchFamily="34" charset="-122"/>
                <a:cs typeface="Prata" pitchFamily="34" charset="-120"/>
              </a:rPr>
              <a:t>Top Cuisines</a:t>
            </a:r>
            <a:endParaRPr lang="en-US" sz="1950" dirty="0"/>
          </a:p>
        </p:txBody>
      </p:sp>
      <p:sp>
        <p:nvSpPr>
          <p:cNvPr id="6" name="Shape 3"/>
          <p:cNvSpPr/>
          <p:nvPr/>
        </p:nvSpPr>
        <p:spPr>
          <a:xfrm>
            <a:off x="4878586" y="3087410"/>
            <a:ext cx="8995767" cy="11430"/>
          </a:xfrm>
          <a:prstGeom prst="roundRect">
            <a:avLst>
              <a:gd name="adj" fmla="val 264599"/>
            </a:avLst>
          </a:prstGeom>
          <a:solidFill>
            <a:srgbClr val="535455"/>
          </a:solidFill>
          <a:ln/>
        </p:spPr>
      </p:sp>
      <p:pic>
        <p:nvPicPr>
          <p:cNvPr id="7" name="Image 1" descr="preencoded.png"/>
          <p:cNvPicPr>
            <a:picLocks noChangeAspect="1"/>
          </p:cNvPicPr>
          <p:nvPr/>
        </p:nvPicPr>
        <p:blipFill>
          <a:blip r:embed="rId4"/>
          <a:stretch>
            <a:fillRect/>
          </a:stretch>
        </p:blipFill>
        <p:spPr>
          <a:xfrm>
            <a:off x="2374583" y="3122176"/>
            <a:ext cx="3271599" cy="1483995"/>
          </a:xfrm>
          <a:prstGeom prst="rect">
            <a:avLst/>
          </a:prstGeom>
        </p:spPr>
      </p:pic>
      <p:sp>
        <p:nvSpPr>
          <p:cNvPr id="8" name="Text 4"/>
          <p:cNvSpPr/>
          <p:nvPr/>
        </p:nvSpPr>
        <p:spPr>
          <a:xfrm>
            <a:off x="3932992" y="3662482"/>
            <a:ext cx="154543" cy="403265"/>
          </a:xfrm>
          <a:prstGeom prst="rect">
            <a:avLst/>
          </a:prstGeom>
          <a:noFill/>
          <a:ln/>
        </p:spPr>
        <p:txBody>
          <a:bodyPr wrap="none" lIns="0" tIns="0" rIns="0" bIns="0" rtlCol="0" anchor="t"/>
          <a:lstStyle/>
          <a:p>
            <a:pPr marL="0" indent="0" algn="ctr">
              <a:lnSpc>
                <a:spcPts val="3150"/>
              </a:lnSpc>
              <a:buNone/>
            </a:pPr>
            <a:r>
              <a:rPr lang="en-US" sz="1950" dirty="0">
                <a:solidFill>
                  <a:srgbClr val="CFCBBF"/>
                </a:solidFill>
                <a:latin typeface="Prata" pitchFamily="34" charset="0"/>
                <a:ea typeface="Prata" pitchFamily="34" charset="-122"/>
                <a:cs typeface="Prata" pitchFamily="34" charset="-120"/>
              </a:rPr>
              <a:t>2</a:t>
            </a:r>
            <a:endParaRPr lang="en-US" sz="1950" dirty="0"/>
          </a:p>
        </p:txBody>
      </p:sp>
      <p:sp>
        <p:nvSpPr>
          <p:cNvPr id="9" name="Text 5"/>
          <p:cNvSpPr/>
          <p:nvPr/>
        </p:nvSpPr>
        <p:spPr>
          <a:xfrm>
            <a:off x="5847755" y="3484959"/>
            <a:ext cx="2520196" cy="315039"/>
          </a:xfrm>
          <a:prstGeom prst="rect">
            <a:avLst/>
          </a:prstGeom>
          <a:noFill/>
          <a:ln/>
        </p:spPr>
        <p:txBody>
          <a:bodyPr wrap="none" lIns="0" tIns="0" rIns="0" bIns="0" rtlCol="0" anchor="t"/>
          <a:lstStyle/>
          <a:p>
            <a:pPr marL="0" indent="0" algn="l">
              <a:lnSpc>
                <a:spcPts val="2450"/>
              </a:lnSpc>
              <a:buNone/>
            </a:pPr>
            <a:r>
              <a:rPr lang="en-US" sz="1950" dirty="0">
                <a:solidFill>
                  <a:srgbClr val="CFCBBF"/>
                </a:solidFill>
                <a:latin typeface="Prata" pitchFamily="34" charset="0"/>
                <a:ea typeface="Prata" pitchFamily="34" charset="-122"/>
                <a:cs typeface="Prata" pitchFamily="34" charset="-120"/>
              </a:rPr>
              <a:t>Popular Styles</a:t>
            </a:r>
            <a:endParaRPr lang="en-US" sz="1950" dirty="0"/>
          </a:p>
        </p:txBody>
      </p:sp>
      <p:sp>
        <p:nvSpPr>
          <p:cNvPr id="10" name="Text 6"/>
          <p:cNvSpPr/>
          <p:nvPr/>
        </p:nvSpPr>
        <p:spPr>
          <a:xfrm>
            <a:off x="5847755" y="3920966"/>
            <a:ext cx="7488317" cy="322421"/>
          </a:xfrm>
          <a:prstGeom prst="rect">
            <a:avLst/>
          </a:prstGeom>
          <a:noFill/>
          <a:ln/>
        </p:spPr>
        <p:txBody>
          <a:bodyPr wrap="non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Analyzing the most frequently offered cuisines and identifying popular variations.</a:t>
            </a:r>
            <a:endParaRPr lang="en-US" sz="1550" dirty="0"/>
          </a:p>
        </p:txBody>
      </p:sp>
      <p:sp>
        <p:nvSpPr>
          <p:cNvPr id="11" name="Shape 7"/>
          <p:cNvSpPr/>
          <p:nvPr/>
        </p:nvSpPr>
        <p:spPr>
          <a:xfrm>
            <a:off x="5696545" y="4621768"/>
            <a:ext cx="8177808" cy="11430"/>
          </a:xfrm>
          <a:prstGeom prst="roundRect">
            <a:avLst>
              <a:gd name="adj" fmla="val 264599"/>
            </a:avLst>
          </a:prstGeom>
          <a:solidFill>
            <a:srgbClr val="535455"/>
          </a:solidFill>
          <a:ln/>
        </p:spPr>
      </p:sp>
      <p:pic>
        <p:nvPicPr>
          <p:cNvPr id="12" name="Image 2" descr="preencoded.png"/>
          <p:cNvPicPr>
            <a:picLocks noChangeAspect="1"/>
          </p:cNvPicPr>
          <p:nvPr/>
        </p:nvPicPr>
        <p:blipFill>
          <a:blip r:embed="rId5"/>
          <a:stretch>
            <a:fillRect/>
          </a:stretch>
        </p:blipFill>
        <p:spPr>
          <a:xfrm>
            <a:off x="1556623" y="4656534"/>
            <a:ext cx="4907518" cy="1483995"/>
          </a:xfrm>
          <a:prstGeom prst="rect">
            <a:avLst/>
          </a:prstGeom>
        </p:spPr>
      </p:pic>
      <p:sp>
        <p:nvSpPr>
          <p:cNvPr id="13" name="Text 8"/>
          <p:cNvSpPr/>
          <p:nvPr/>
        </p:nvSpPr>
        <p:spPr>
          <a:xfrm>
            <a:off x="3932158" y="5196840"/>
            <a:ext cx="156210" cy="403265"/>
          </a:xfrm>
          <a:prstGeom prst="rect">
            <a:avLst/>
          </a:prstGeom>
          <a:noFill/>
          <a:ln/>
        </p:spPr>
        <p:txBody>
          <a:bodyPr wrap="none" lIns="0" tIns="0" rIns="0" bIns="0" rtlCol="0" anchor="t"/>
          <a:lstStyle/>
          <a:p>
            <a:pPr marL="0" indent="0" algn="ctr">
              <a:lnSpc>
                <a:spcPts val="3150"/>
              </a:lnSpc>
              <a:buNone/>
            </a:pPr>
            <a:r>
              <a:rPr lang="en-US" sz="1950" dirty="0">
                <a:solidFill>
                  <a:srgbClr val="CFCBBF"/>
                </a:solidFill>
                <a:latin typeface="Prata" pitchFamily="34" charset="0"/>
                <a:ea typeface="Prata" pitchFamily="34" charset="-122"/>
                <a:cs typeface="Prata" pitchFamily="34" charset="-120"/>
              </a:rPr>
              <a:t>3</a:t>
            </a:r>
            <a:endParaRPr lang="en-US" sz="1950" dirty="0"/>
          </a:p>
        </p:txBody>
      </p:sp>
      <p:sp>
        <p:nvSpPr>
          <p:cNvPr id="14" name="Text 9"/>
          <p:cNvSpPr/>
          <p:nvPr/>
        </p:nvSpPr>
        <p:spPr>
          <a:xfrm>
            <a:off x="6665714" y="4858107"/>
            <a:ext cx="2520196" cy="315039"/>
          </a:xfrm>
          <a:prstGeom prst="rect">
            <a:avLst/>
          </a:prstGeom>
          <a:noFill/>
          <a:ln/>
        </p:spPr>
        <p:txBody>
          <a:bodyPr wrap="none" lIns="0" tIns="0" rIns="0" bIns="0" rtlCol="0" anchor="t"/>
          <a:lstStyle/>
          <a:p>
            <a:pPr marL="0" indent="0" algn="l">
              <a:lnSpc>
                <a:spcPts val="2450"/>
              </a:lnSpc>
              <a:buNone/>
            </a:pPr>
            <a:r>
              <a:rPr lang="en-US" sz="1950" dirty="0">
                <a:solidFill>
                  <a:srgbClr val="CFCBBF"/>
                </a:solidFill>
                <a:latin typeface="Prata" pitchFamily="34" charset="0"/>
                <a:ea typeface="Prata" pitchFamily="34" charset="-122"/>
                <a:cs typeface="Prata" pitchFamily="34" charset="-120"/>
              </a:rPr>
              <a:t>Emerging Trends</a:t>
            </a:r>
            <a:endParaRPr lang="en-US" sz="1950" dirty="0"/>
          </a:p>
        </p:txBody>
      </p:sp>
      <p:sp>
        <p:nvSpPr>
          <p:cNvPr id="15" name="Text 10"/>
          <p:cNvSpPr/>
          <p:nvPr/>
        </p:nvSpPr>
        <p:spPr>
          <a:xfrm>
            <a:off x="6665714" y="5294114"/>
            <a:ext cx="7057430" cy="644843"/>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Identifying cuisines experiencing growth and potentially becoming more popular.</a:t>
            </a:r>
            <a:endParaRPr lang="en-US" sz="1550" dirty="0"/>
          </a:p>
        </p:txBody>
      </p:sp>
      <p:sp>
        <p:nvSpPr>
          <p:cNvPr id="16" name="Shape 11"/>
          <p:cNvSpPr/>
          <p:nvPr/>
        </p:nvSpPr>
        <p:spPr>
          <a:xfrm>
            <a:off x="6514505" y="6156127"/>
            <a:ext cx="7359848" cy="11430"/>
          </a:xfrm>
          <a:prstGeom prst="roundRect">
            <a:avLst>
              <a:gd name="adj" fmla="val 264599"/>
            </a:avLst>
          </a:prstGeom>
          <a:solidFill>
            <a:srgbClr val="535455"/>
          </a:solidFill>
          <a:ln/>
        </p:spPr>
      </p:sp>
      <p:pic>
        <p:nvPicPr>
          <p:cNvPr id="17" name="Image 3" descr="preencoded.png"/>
          <p:cNvPicPr>
            <a:picLocks noChangeAspect="1"/>
          </p:cNvPicPr>
          <p:nvPr/>
        </p:nvPicPr>
        <p:blipFill>
          <a:blip r:embed="rId6"/>
          <a:stretch>
            <a:fillRect/>
          </a:stretch>
        </p:blipFill>
        <p:spPr>
          <a:xfrm>
            <a:off x="738664" y="6190893"/>
            <a:ext cx="6543318" cy="1483995"/>
          </a:xfrm>
          <a:prstGeom prst="rect">
            <a:avLst/>
          </a:prstGeom>
        </p:spPr>
      </p:pic>
      <p:sp>
        <p:nvSpPr>
          <p:cNvPr id="18" name="Text 12"/>
          <p:cNvSpPr/>
          <p:nvPr/>
        </p:nvSpPr>
        <p:spPr>
          <a:xfrm>
            <a:off x="3936563" y="6731198"/>
            <a:ext cx="147399" cy="403265"/>
          </a:xfrm>
          <a:prstGeom prst="rect">
            <a:avLst/>
          </a:prstGeom>
          <a:noFill/>
          <a:ln/>
        </p:spPr>
        <p:txBody>
          <a:bodyPr wrap="none" lIns="0" tIns="0" rIns="0" bIns="0" rtlCol="0" anchor="t"/>
          <a:lstStyle/>
          <a:p>
            <a:pPr marL="0" indent="0" algn="ctr">
              <a:lnSpc>
                <a:spcPts val="3150"/>
              </a:lnSpc>
              <a:buNone/>
            </a:pPr>
            <a:r>
              <a:rPr lang="en-US" sz="1950" dirty="0">
                <a:solidFill>
                  <a:srgbClr val="CFCBBF"/>
                </a:solidFill>
                <a:latin typeface="Prata" pitchFamily="34" charset="0"/>
                <a:ea typeface="Prata" pitchFamily="34" charset="-122"/>
                <a:cs typeface="Prata" pitchFamily="34" charset="-120"/>
              </a:rPr>
              <a:t>4</a:t>
            </a:r>
            <a:endParaRPr lang="en-US" sz="1950" dirty="0"/>
          </a:p>
        </p:txBody>
      </p:sp>
      <p:sp>
        <p:nvSpPr>
          <p:cNvPr id="19" name="Text 13"/>
          <p:cNvSpPr/>
          <p:nvPr/>
        </p:nvSpPr>
        <p:spPr>
          <a:xfrm>
            <a:off x="7483554" y="6392466"/>
            <a:ext cx="2788682" cy="315039"/>
          </a:xfrm>
          <a:prstGeom prst="rect">
            <a:avLst/>
          </a:prstGeom>
          <a:noFill/>
          <a:ln/>
        </p:spPr>
        <p:txBody>
          <a:bodyPr wrap="none" lIns="0" tIns="0" rIns="0" bIns="0" rtlCol="0" anchor="t"/>
          <a:lstStyle/>
          <a:p>
            <a:pPr marL="0" indent="0" algn="l">
              <a:lnSpc>
                <a:spcPts val="2450"/>
              </a:lnSpc>
              <a:buNone/>
            </a:pPr>
            <a:r>
              <a:rPr lang="en-US" sz="1950" dirty="0">
                <a:solidFill>
                  <a:srgbClr val="CFCBBF"/>
                </a:solidFill>
                <a:latin typeface="Prata" pitchFamily="34" charset="0"/>
                <a:ea typeface="Prata" pitchFamily="34" charset="-122"/>
                <a:cs typeface="Prata" pitchFamily="34" charset="-120"/>
              </a:rPr>
              <a:t>International Influence</a:t>
            </a:r>
            <a:endParaRPr lang="en-US" sz="1950" dirty="0"/>
          </a:p>
        </p:txBody>
      </p:sp>
      <p:sp>
        <p:nvSpPr>
          <p:cNvPr id="20" name="Text 14"/>
          <p:cNvSpPr/>
          <p:nvPr/>
        </p:nvSpPr>
        <p:spPr>
          <a:xfrm>
            <a:off x="7483554" y="6828473"/>
            <a:ext cx="6239589" cy="644843"/>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Exploring the presence of international cuisines and their adaptation to local palates.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0894" y="561618"/>
            <a:ext cx="7715012" cy="1275874"/>
          </a:xfrm>
          <a:prstGeom prst="rect">
            <a:avLst/>
          </a:prstGeom>
          <a:noFill/>
          <a:ln/>
        </p:spPr>
        <p:txBody>
          <a:bodyPr wrap="square" lIns="0" tIns="0" rIns="0" bIns="0" rtlCol="0" anchor="t"/>
          <a:lstStyle/>
          <a:p>
            <a:pPr marL="0" indent="0">
              <a:lnSpc>
                <a:spcPts val="5000"/>
              </a:lnSpc>
              <a:buNone/>
            </a:pPr>
            <a:r>
              <a:rPr lang="en-US" sz="4000" dirty="0">
                <a:solidFill>
                  <a:srgbClr val="F2E782"/>
                </a:solidFill>
                <a:latin typeface="Prata" pitchFamily="34" charset="0"/>
                <a:ea typeface="Prata" pitchFamily="34" charset="-122"/>
                <a:cs typeface="Prata" pitchFamily="34" charset="-120"/>
              </a:rPr>
              <a:t>Examining Pricing Trends Across Restaurants</a:t>
            </a:r>
            <a:endParaRPr lang="en-US" sz="4000" dirty="0"/>
          </a:p>
        </p:txBody>
      </p:sp>
      <p:sp>
        <p:nvSpPr>
          <p:cNvPr id="4" name="Text 1"/>
          <p:cNvSpPr/>
          <p:nvPr/>
        </p:nvSpPr>
        <p:spPr>
          <a:xfrm>
            <a:off x="6200894" y="2245638"/>
            <a:ext cx="3704392" cy="673656"/>
          </a:xfrm>
          <a:prstGeom prst="rect">
            <a:avLst/>
          </a:prstGeom>
          <a:noFill/>
          <a:ln/>
        </p:spPr>
        <p:txBody>
          <a:bodyPr wrap="none" lIns="0" tIns="0" rIns="0" bIns="0" rtlCol="0" anchor="t"/>
          <a:lstStyle/>
          <a:p>
            <a:pPr marL="0" indent="0" algn="ctr">
              <a:lnSpc>
                <a:spcPts val="5300"/>
              </a:lnSpc>
              <a:buNone/>
            </a:pPr>
            <a:r>
              <a:rPr lang="en-US" sz="5300" dirty="0">
                <a:solidFill>
                  <a:srgbClr val="CFCBBF"/>
                </a:solidFill>
                <a:latin typeface="Prata" pitchFamily="34" charset="0"/>
                <a:ea typeface="Prata" pitchFamily="34" charset="-122"/>
                <a:cs typeface="Prata" pitchFamily="34" charset="-120"/>
              </a:rPr>
              <a:t>10</a:t>
            </a:r>
            <a:endParaRPr lang="en-US" sz="5300" dirty="0"/>
          </a:p>
        </p:txBody>
      </p:sp>
      <p:sp>
        <p:nvSpPr>
          <p:cNvPr id="5" name="Text 2"/>
          <p:cNvSpPr/>
          <p:nvPr/>
        </p:nvSpPr>
        <p:spPr>
          <a:xfrm>
            <a:off x="6777157" y="3174325"/>
            <a:ext cx="2551748" cy="318849"/>
          </a:xfrm>
          <a:prstGeom prst="rect">
            <a:avLst/>
          </a:prstGeom>
          <a:noFill/>
          <a:ln/>
        </p:spPr>
        <p:txBody>
          <a:bodyPr wrap="none" lIns="0" tIns="0" rIns="0" bIns="0" rtlCol="0" anchor="t"/>
          <a:lstStyle/>
          <a:p>
            <a:pPr marL="0" indent="0" algn="ctr">
              <a:lnSpc>
                <a:spcPts val="2500"/>
              </a:lnSpc>
              <a:buNone/>
            </a:pPr>
            <a:r>
              <a:rPr lang="en-US" sz="2000" dirty="0">
                <a:solidFill>
                  <a:srgbClr val="CFCBBF"/>
                </a:solidFill>
                <a:latin typeface="Prata" pitchFamily="34" charset="0"/>
                <a:ea typeface="Prata" pitchFamily="34" charset="-122"/>
                <a:cs typeface="Prata" pitchFamily="34" charset="-120"/>
              </a:rPr>
              <a:t>Average Cost</a:t>
            </a:r>
            <a:endParaRPr lang="en-US" sz="2000" dirty="0"/>
          </a:p>
        </p:txBody>
      </p:sp>
      <p:sp>
        <p:nvSpPr>
          <p:cNvPr id="6" name="Text 3"/>
          <p:cNvSpPr/>
          <p:nvPr/>
        </p:nvSpPr>
        <p:spPr>
          <a:xfrm>
            <a:off x="6200894" y="3615571"/>
            <a:ext cx="3704392" cy="980123"/>
          </a:xfrm>
          <a:prstGeom prst="rect">
            <a:avLst/>
          </a:prstGeom>
          <a:noFill/>
          <a:ln/>
        </p:spPr>
        <p:txBody>
          <a:bodyPr wrap="square" lIns="0" tIns="0" rIns="0" bIns="0" rtlCol="0" anchor="t"/>
          <a:lstStyle/>
          <a:p>
            <a:pPr marL="0" indent="0" algn="ctr">
              <a:lnSpc>
                <a:spcPts val="2550"/>
              </a:lnSpc>
              <a:buNone/>
            </a:pPr>
            <a:r>
              <a:rPr lang="en-US" sz="1600" dirty="0">
                <a:solidFill>
                  <a:srgbClr val="CFCBBF"/>
                </a:solidFill>
                <a:latin typeface="Raleway" pitchFamily="34" charset="0"/>
                <a:ea typeface="Raleway" pitchFamily="34" charset="-122"/>
                <a:cs typeface="Raleway" pitchFamily="34" charset="-120"/>
              </a:rPr>
              <a:t>Analyzing the average cost of meals across different cuisines and location clusters.</a:t>
            </a:r>
            <a:endParaRPr lang="en-US" sz="1600" dirty="0"/>
          </a:p>
        </p:txBody>
      </p:sp>
      <p:sp>
        <p:nvSpPr>
          <p:cNvPr id="7" name="Text 4"/>
          <p:cNvSpPr/>
          <p:nvPr/>
        </p:nvSpPr>
        <p:spPr>
          <a:xfrm>
            <a:off x="10211395" y="2245638"/>
            <a:ext cx="3704511" cy="673656"/>
          </a:xfrm>
          <a:prstGeom prst="rect">
            <a:avLst/>
          </a:prstGeom>
          <a:noFill/>
          <a:ln/>
        </p:spPr>
        <p:txBody>
          <a:bodyPr wrap="none" lIns="0" tIns="0" rIns="0" bIns="0" rtlCol="0" anchor="t"/>
          <a:lstStyle/>
          <a:p>
            <a:pPr marL="0" indent="0" algn="ctr">
              <a:lnSpc>
                <a:spcPts val="5300"/>
              </a:lnSpc>
              <a:buNone/>
            </a:pPr>
            <a:r>
              <a:rPr lang="en-US" sz="5300" dirty="0">
                <a:solidFill>
                  <a:srgbClr val="CFCBBF"/>
                </a:solidFill>
                <a:latin typeface="Prata" pitchFamily="34" charset="0"/>
                <a:ea typeface="Prata" pitchFamily="34" charset="-122"/>
                <a:cs typeface="Prata" pitchFamily="34" charset="-120"/>
              </a:rPr>
              <a:t>$50</a:t>
            </a:r>
            <a:endParaRPr lang="en-US" sz="5300" dirty="0"/>
          </a:p>
        </p:txBody>
      </p:sp>
      <p:sp>
        <p:nvSpPr>
          <p:cNvPr id="8" name="Text 5"/>
          <p:cNvSpPr/>
          <p:nvPr/>
        </p:nvSpPr>
        <p:spPr>
          <a:xfrm>
            <a:off x="10787777" y="3174325"/>
            <a:ext cx="2551748" cy="318849"/>
          </a:xfrm>
          <a:prstGeom prst="rect">
            <a:avLst/>
          </a:prstGeom>
          <a:noFill/>
          <a:ln/>
        </p:spPr>
        <p:txBody>
          <a:bodyPr wrap="none" lIns="0" tIns="0" rIns="0" bIns="0" rtlCol="0" anchor="t"/>
          <a:lstStyle/>
          <a:p>
            <a:pPr marL="0" indent="0" algn="ctr">
              <a:lnSpc>
                <a:spcPts val="2500"/>
              </a:lnSpc>
              <a:buNone/>
            </a:pPr>
            <a:r>
              <a:rPr lang="en-US" sz="2000" dirty="0">
                <a:solidFill>
                  <a:srgbClr val="CFCBBF"/>
                </a:solidFill>
                <a:latin typeface="Prata" pitchFamily="34" charset="0"/>
                <a:ea typeface="Prata" pitchFamily="34" charset="-122"/>
                <a:cs typeface="Prata" pitchFamily="34" charset="-120"/>
              </a:rPr>
              <a:t>Price Range</a:t>
            </a:r>
            <a:endParaRPr lang="en-US" sz="2000" dirty="0"/>
          </a:p>
        </p:txBody>
      </p:sp>
      <p:sp>
        <p:nvSpPr>
          <p:cNvPr id="9" name="Text 6"/>
          <p:cNvSpPr/>
          <p:nvPr/>
        </p:nvSpPr>
        <p:spPr>
          <a:xfrm>
            <a:off x="10211395" y="3615571"/>
            <a:ext cx="3704511" cy="653415"/>
          </a:xfrm>
          <a:prstGeom prst="rect">
            <a:avLst/>
          </a:prstGeom>
          <a:noFill/>
          <a:ln/>
        </p:spPr>
        <p:txBody>
          <a:bodyPr wrap="square" lIns="0" tIns="0" rIns="0" bIns="0" rtlCol="0" anchor="t"/>
          <a:lstStyle/>
          <a:p>
            <a:pPr marL="0" indent="0" algn="ctr">
              <a:lnSpc>
                <a:spcPts val="2550"/>
              </a:lnSpc>
              <a:buNone/>
            </a:pPr>
            <a:r>
              <a:rPr lang="en-US" sz="1600" dirty="0">
                <a:solidFill>
                  <a:srgbClr val="CFCBBF"/>
                </a:solidFill>
                <a:latin typeface="Raleway" pitchFamily="34" charset="0"/>
                <a:ea typeface="Raleway" pitchFamily="34" charset="-122"/>
                <a:cs typeface="Raleway" pitchFamily="34" charset="-120"/>
              </a:rPr>
              <a:t>Identifying the range of pricing options available to diners in Bangalore.</a:t>
            </a:r>
            <a:endParaRPr lang="en-US" sz="1600" dirty="0"/>
          </a:p>
        </p:txBody>
      </p:sp>
      <p:sp>
        <p:nvSpPr>
          <p:cNvPr id="10" name="Text 7"/>
          <p:cNvSpPr/>
          <p:nvPr/>
        </p:nvSpPr>
        <p:spPr>
          <a:xfrm>
            <a:off x="8206145" y="5310068"/>
            <a:ext cx="3704392" cy="673656"/>
          </a:xfrm>
          <a:prstGeom prst="rect">
            <a:avLst/>
          </a:prstGeom>
          <a:noFill/>
          <a:ln/>
        </p:spPr>
        <p:txBody>
          <a:bodyPr wrap="none" lIns="0" tIns="0" rIns="0" bIns="0" rtlCol="0" anchor="t"/>
          <a:lstStyle/>
          <a:p>
            <a:pPr marL="0" indent="0" algn="ctr">
              <a:lnSpc>
                <a:spcPts val="5300"/>
              </a:lnSpc>
              <a:buNone/>
            </a:pPr>
            <a:r>
              <a:rPr lang="en-US" sz="5300" dirty="0">
                <a:solidFill>
                  <a:srgbClr val="CFCBBF"/>
                </a:solidFill>
                <a:latin typeface="Prata" pitchFamily="34" charset="0"/>
                <a:ea typeface="Prata" pitchFamily="34" charset="-122"/>
                <a:cs typeface="Prata" pitchFamily="34" charset="-120"/>
              </a:rPr>
              <a:t>10%</a:t>
            </a:r>
            <a:endParaRPr lang="en-US" sz="5300" dirty="0"/>
          </a:p>
        </p:txBody>
      </p:sp>
      <p:sp>
        <p:nvSpPr>
          <p:cNvPr id="11" name="Text 8"/>
          <p:cNvSpPr/>
          <p:nvPr/>
        </p:nvSpPr>
        <p:spPr>
          <a:xfrm>
            <a:off x="8206145" y="6238756"/>
            <a:ext cx="3704392" cy="326708"/>
          </a:xfrm>
          <a:prstGeom prst="rect">
            <a:avLst/>
          </a:prstGeom>
          <a:noFill/>
          <a:ln/>
        </p:spPr>
        <p:txBody>
          <a:bodyPr wrap="none" lIns="0" tIns="0" rIns="0" bIns="0" rtlCol="0" anchor="t"/>
          <a:lstStyle/>
          <a:p>
            <a:pPr marL="0" indent="0" algn="ctr">
              <a:lnSpc>
                <a:spcPts val="2550"/>
              </a:lnSpc>
              <a:buNone/>
            </a:pPr>
            <a:r>
              <a:rPr lang="en-US" sz="1600" dirty="0">
                <a:solidFill>
                  <a:srgbClr val="CFCBBF"/>
                </a:solidFill>
                <a:latin typeface="Raleway" pitchFamily="34" charset="0"/>
                <a:ea typeface="Raleway" pitchFamily="34" charset="-122"/>
                <a:cs typeface="Raleway" pitchFamily="34" charset="-120"/>
              </a:rPr>
              <a:t>Price Growth</a:t>
            </a:r>
            <a:endParaRPr lang="en-US" sz="1600" dirty="0"/>
          </a:p>
        </p:txBody>
      </p:sp>
      <p:sp>
        <p:nvSpPr>
          <p:cNvPr id="12" name="Text 9"/>
          <p:cNvSpPr/>
          <p:nvPr/>
        </p:nvSpPr>
        <p:spPr>
          <a:xfrm>
            <a:off x="8206145" y="6687860"/>
            <a:ext cx="3704392" cy="980123"/>
          </a:xfrm>
          <a:prstGeom prst="rect">
            <a:avLst/>
          </a:prstGeom>
          <a:noFill/>
          <a:ln/>
        </p:spPr>
        <p:txBody>
          <a:bodyPr wrap="square" lIns="0" tIns="0" rIns="0" bIns="0" rtlCol="0" anchor="t"/>
          <a:lstStyle/>
          <a:p>
            <a:pPr marL="0" indent="0" algn="ctr">
              <a:lnSpc>
                <a:spcPts val="2550"/>
              </a:lnSpc>
              <a:buNone/>
            </a:pPr>
            <a:r>
              <a:rPr lang="en-US" sz="1600" dirty="0">
                <a:solidFill>
                  <a:srgbClr val="CFCBBF"/>
                </a:solidFill>
                <a:latin typeface="Raleway" pitchFamily="34" charset="0"/>
                <a:ea typeface="Raleway" pitchFamily="34" charset="-122"/>
                <a:cs typeface="Raleway" pitchFamily="34" charset="-120"/>
              </a:rPr>
              <a:t>Analyzing price changes over time and identifying factors influencing pricing adjustments.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81268"/>
            <a:ext cx="11351419"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Assessing the Impact of Customer Ratings</a:t>
            </a:r>
            <a:endParaRPr lang="en-US" sz="4450" dirty="0"/>
          </a:p>
        </p:txBody>
      </p:sp>
      <p:pic>
        <p:nvPicPr>
          <p:cNvPr id="4" name="Image 1" descr="preencoded.png"/>
          <p:cNvPicPr>
            <a:picLocks noChangeAspect="1"/>
          </p:cNvPicPr>
          <p:nvPr/>
        </p:nvPicPr>
        <p:blipFill>
          <a:blip r:embed="rId4"/>
          <a:stretch>
            <a:fillRect/>
          </a:stretch>
        </p:blipFill>
        <p:spPr>
          <a:xfrm>
            <a:off x="793790" y="4530209"/>
            <a:ext cx="4347567" cy="907256"/>
          </a:xfrm>
          <a:prstGeom prst="rect">
            <a:avLst/>
          </a:prstGeom>
        </p:spPr>
      </p:pic>
      <p:sp>
        <p:nvSpPr>
          <p:cNvPr id="5" name="Text 1"/>
          <p:cNvSpPr/>
          <p:nvPr/>
        </p:nvSpPr>
        <p:spPr>
          <a:xfrm>
            <a:off x="1020604" y="57776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Rating Distribution</a:t>
            </a:r>
            <a:endParaRPr lang="en-US" sz="2200" dirty="0"/>
          </a:p>
        </p:txBody>
      </p:sp>
      <p:sp>
        <p:nvSpPr>
          <p:cNvPr id="6" name="Text 2"/>
          <p:cNvSpPr/>
          <p:nvPr/>
        </p:nvSpPr>
        <p:spPr>
          <a:xfrm>
            <a:off x="1020604" y="6268045"/>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Analyzing the distribution of customer ratings across different restaurants and cuisines.</a:t>
            </a:r>
            <a:endParaRPr lang="en-US" sz="1750" dirty="0"/>
          </a:p>
        </p:txBody>
      </p:sp>
      <p:pic>
        <p:nvPicPr>
          <p:cNvPr id="7" name="Image 2" descr="preencoded.png"/>
          <p:cNvPicPr>
            <a:picLocks noChangeAspect="1"/>
          </p:cNvPicPr>
          <p:nvPr/>
        </p:nvPicPr>
        <p:blipFill>
          <a:blip r:embed="rId5"/>
          <a:stretch>
            <a:fillRect/>
          </a:stretch>
        </p:blipFill>
        <p:spPr>
          <a:xfrm>
            <a:off x="5141357" y="4530209"/>
            <a:ext cx="4347567" cy="907256"/>
          </a:xfrm>
          <a:prstGeom prst="rect">
            <a:avLst/>
          </a:prstGeom>
        </p:spPr>
      </p:pic>
      <p:sp>
        <p:nvSpPr>
          <p:cNvPr id="8" name="Text 3"/>
          <p:cNvSpPr/>
          <p:nvPr/>
        </p:nvSpPr>
        <p:spPr>
          <a:xfrm>
            <a:off x="5368171" y="57776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Correlation Analysis</a:t>
            </a:r>
            <a:endParaRPr lang="en-US" sz="2200" dirty="0"/>
          </a:p>
        </p:txBody>
      </p:sp>
      <p:sp>
        <p:nvSpPr>
          <p:cNvPr id="9" name="Text 4"/>
          <p:cNvSpPr/>
          <p:nvPr/>
        </p:nvSpPr>
        <p:spPr>
          <a:xfrm>
            <a:off x="5368171" y="6268045"/>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Examining the relationship between customer ratings and other factors like cuisine, pricing, and location.</a:t>
            </a:r>
            <a:endParaRPr lang="en-US" sz="1750" dirty="0"/>
          </a:p>
        </p:txBody>
      </p:sp>
      <p:pic>
        <p:nvPicPr>
          <p:cNvPr id="10" name="Image 3" descr="preencoded.png"/>
          <p:cNvPicPr>
            <a:picLocks noChangeAspect="1"/>
          </p:cNvPicPr>
          <p:nvPr/>
        </p:nvPicPr>
        <p:blipFill>
          <a:blip r:embed="rId6"/>
          <a:stretch>
            <a:fillRect/>
          </a:stretch>
        </p:blipFill>
        <p:spPr>
          <a:xfrm>
            <a:off x="9488924" y="4530209"/>
            <a:ext cx="4347567" cy="907256"/>
          </a:xfrm>
          <a:prstGeom prst="rect">
            <a:avLst/>
          </a:prstGeom>
        </p:spPr>
      </p:pic>
      <p:sp>
        <p:nvSpPr>
          <p:cNvPr id="11" name="Text 5"/>
          <p:cNvSpPr/>
          <p:nvPr/>
        </p:nvSpPr>
        <p:spPr>
          <a:xfrm>
            <a:off x="9715738" y="57776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Sentiment Analysis</a:t>
            </a:r>
            <a:endParaRPr lang="en-US" sz="2200" dirty="0"/>
          </a:p>
        </p:txBody>
      </p:sp>
      <p:sp>
        <p:nvSpPr>
          <p:cNvPr id="12" name="Text 6"/>
          <p:cNvSpPr/>
          <p:nvPr/>
        </p:nvSpPr>
        <p:spPr>
          <a:xfrm>
            <a:off x="9715738" y="6268045"/>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Analyzing user reviews to understand customer sentiment and preferences.</a:t>
            </a:r>
            <a:endParaRPr lang="en-US" sz="17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24</TotalTime>
  <Words>777</Words>
  <Application>Microsoft Office PowerPoint</Application>
  <PresentationFormat>Custom</PresentationFormat>
  <Paragraphs>108</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Wingdings 2</vt:lpstr>
      <vt:lpstr>Raleway</vt:lpstr>
      <vt:lpstr>Times New Roman</vt:lpstr>
      <vt:lpstr>Prata</vt:lpstr>
      <vt:lpstr>Calisto MT</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VIJAYA LAKSHMI</cp:lastModifiedBy>
  <cp:revision>3</cp:revision>
  <dcterms:created xsi:type="dcterms:W3CDTF">2025-01-30T16:37:36Z</dcterms:created>
  <dcterms:modified xsi:type="dcterms:W3CDTF">2025-02-01T11:49:11Z</dcterms:modified>
</cp:coreProperties>
</file>